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51435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Roboto Slab" panose="020B0604020202020204" charset="0"/>
      <p:regular r:id="rId17"/>
    </p:embeddedFont>
    <p:embeddedFont>
      <p:font typeface="Roboto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20" d="100"/>
          <a:sy n="120" d="100"/>
        </p:scale>
        <p:origin x="5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6208C-93DC-5E47-ACB3-0F143F8A069B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A56C8-3619-C643-98CE-87B7006A28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96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909018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Unveiling the Spread: The Science of Variation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3007593"/>
            <a:ext cx="5179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Understanding not just where data clusters — but how widely it roams.</a:t>
            </a:r>
            <a:endParaRPr lang="en-US" sz="1100" dirty="0"/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32730" y="179143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592559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Why It Matters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496119" y="1248147"/>
            <a:ext cx="4722763" cy="2087314"/>
          </a:xfrm>
          <a:prstGeom prst="roundRect">
            <a:avLst>
              <a:gd name="adj" fmla="val 1019"/>
            </a:avLst>
          </a:prstGeom>
          <a:solidFill>
            <a:srgbClr val="E9ECF2"/>
          </a:solidFill>
          <a:ln/>
        </p:spPr>
      </p:sp>
      <p:sp>
        <p:nvSpPr>
          <p:cNvPr id="5" name="Shape 2"/>
          <p:cNvSpPr/>
          <p:nvPr/>
        </p:nvSpPr>
        <p:spPr>
          <a:xfrm>
            <a:off x="496119" y="1248147"/>
            <a:ext cx="4722763" cy="1043657"/>
          </a:xfrm>
          <a:prstGeom prst="roundRect">
            <a:avLst>
              <a:gd name="adj" fmla="val 2038"/>
            </a:avLst>
          </a:prstGeom>
          <a:solidFill>
            <a:srgbClr val="E9ECF2"/>
          </a:solidFill>
          <a:ln/>
        </p:spPr>
      </p:sp>
      <p:sp>
        <p:nvSpPr>
          <p:cNvPr id="6" name="Text 3"/>
          <p:cNvSpPr/>
          <p:nvPr/>
        </p:nvSpPr>
        <p:spPr>
          <a:xfrm>
            <a:off x="637877" y="1389906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Low Variability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637877" y="1696417"/>
            <a:ext cx="443924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Signals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consistency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and predictable outcomes — reliable processes, stable results</a:t>
            </a:r>
            <a:endParaRPr lang="en-US" sz="1100" dirty="0"/>
          </a:p>
        </p:txBody>
      </p:sp>
      <p:sp>
        <p:nvSpPr>
          <p:cNvPr id="8" name="Shape 5"/>
          <p:cNvSpPr/>
          <p:nvPr/>
        </p:nvSpPr>
        <p:spPr>
          <a:xfrm>
            <a:off x="496119" y="2291804"/>
            <a:ext cx="4722763" cy="1043657"/>
          </a:xfrm>
          <a:prstGeom prst="rect">
            <a:avLst/>
          </a:prstGeom>
          <a:solidFill>
            <a:srgbClr val="E9ECF2"/>
          </a:solidFill>
          <a:ln/>
        </p:spPr>
      </p:sp>
      <p:sp>
        <p:nvSpPr>
          <p:cNvPr id="9" name="Shape 6"/>
          <p:cNvSpPr/>
          <p:nvPr/>
        </p:nvSpPr>
        <p:spPr>
          <a:xfrm>
            <a:off x="496119" y="2291804"/>
            <a:ext cx="4722763" cy="19050"/>
          </a:xfrm>
          <a:prstGeom prst="roundRect">
            <a:avLst>
              <a:gd name="adj" fmla="val 111628"/>
            </a:avLst>
          </a:prstGeom>
          <a:solidFill>
            <a:srgbClr val="CFD2D8"/>
          </a:solidFill>
          <a:ln/>
        </p:spPr>
      </p:sp>
      <p:sp>
        <p:nvSpPr>
          <p:cNvPr id="10" name="Text 7"/>
          <p:cNvSpPr/>
          <p:nvPr/>
        </p:nvSpPr>
        <p:spPr>
          <a:xfrm>
            <a:off x="637877" y="2433563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High Variability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637877" y="2740075"/>
            <a:ext cx="443924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Signals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volatility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and hidden risk — unpredictable systems, wider uncertainty</a:t>
            </a:r>
            <a:endParaRPr lang="en-US" sz="1100" dirty="0"/>
          </a:p>
        </p:txBody>
      </p:sp>
      <p:sp>
        <p:nvSpPr>
          <p:cNvPr id="12" name="Shape 9"/>
          <p:cNvSpPr/>
          <p:nvPr/>
        </p:nvSpPr>
        <p:spPr>
          <a:xfrm>
            <a:off x="496119" y="3494931"/>
            <a:ext cx="4722763" cy="1056010"/>
          </a:xfrm>
          <a:prstGeom prst="roundRect">
            <a:avLst>
              <a:gd name="adj" fmla="val 2014"/>
            </a:avLst>
          </a:prstGeom>
          <a:solidFill>
            <a:srgbClr val="C3CFEF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3709988"/>
            <a:ext cx="177180" cy="141759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956816" y="3672111"/>
            <a:ext cx="4120307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Every statistic you encounter is </a:t>
            </a:r>
            <a:r>
              <a:rPr lang="en-US" sz="11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incomplete</a:t>
            </a:r>
            <a:r>
              <a:rPr lang="en-US" sz="11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without its measure of variation. The mean tells you where data is. Variation tells you how much to trust it.</a:t>
            </a:r>
            <a:endParaRPr lang="en-US" sz="1100" dirty="0"/>
          </a:p>
        </p:txBody>
      </p:sp>
      <p:pic>
        <p:nvPicPr>
          <p:cNvPr id="17" name="object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91756" y="162374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72008"/>
            <a:ext cx="494660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Illusion of the Average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137720" y="1287066"/>
            <a:ext cx="1975842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Two datasets can share the exact same mean and yet look nothing alike.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3925119" y="1287066"/>
            <a:ext cx="19050" cy="680442"/>
          </a:xfrm>
          <a:prstGeom prst="rect">
            <a:avLst/>
          </a:prstGeom>
          <a:solidFill>
            <a:srgbClr val="3257B8"/>
          </a:solidFill>
          <a:ln/>
        </p:spPr>
      </p:sp>
      <p:sp>
        <p:nvSpPr>
          <p:cNvPr id="6" name="Text 3"/>
          <p:cNvSpPr/>
          <p:nvPr/>
        </p:nvSpPr>
        <p:spPr>
          <a:xfrm>
            <a:off x="6464201" y="1255142"/>
            <a:ext cx="2188443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Central tendency tells us where the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middle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is — but it conceals the chaos underneath. A class of students, a set of exam scores, or a portfolio of investments may all average out identically, yet differ dramatically in their spread and risk.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64201" y="3229124"/>
            <a:ext cx="2188443" cy="1282824"/>
          </a:xfrm>
          <a:prstGeom prst="roundRect">
            <a:avLst>
              <a:gd name="adj" fmla="val 1658"/>
            </a:avLst>
          </a:prstGeom>
          <a:solidFill>
            <a:srgbClr val="FCF2B5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960" y="3444180"/>
            <a:ext cx="177180" cy="141759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924898" y="3406304"/>
            <a:ext cx="1585987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Relying on averages alone is statistically incomplete — and potentially misleading.</a:t>
            </a:r>
            <a:endParaRPr lang="en-US" sz="1100" dirty="0"/>
          </a:p>
        </p:txBody>
      </p:sp>
      <p:pic>
        <p:nvPicPr>
          <p:cNvPr id="12" name="object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" y="195046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380083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Defining Variation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2106588"/>
            <a:ext cx="8151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Variation measures how scores are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scattered around a central point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It is the foundation of data reliability, risk assessment, and statistical inference.</a:t>
            </a:r>
            <a:endParaRPr lang="en-US" sz="1100" dirty="0"/>
          </a:p>
        </p:txBody>
      </p:sp>
      <p:sp>
        <p:nvSpPr>
          <p:cNvPr id="4" name="Shape 2"/>
          <p:cNvSpPr/>
          <p:nvPr/>
        </p:nvSpPr>
        <p:spPr>
          <a:xfrm>
            <a:off x="496119" y="2719685"/>
            <a:ext cx="2622724" cy="1043657"/>
          </a:xfrm>
          <a:prstGeom prst="roundRect">
            <a:avLst>
              <a:gd name="adj" fmla="val 2038"/>
            </a:avLst>
          </a:prstGeom>
          <a:solidFill>
            <a:srgbClr val="E9ECF2"/>
          </a:solidFill>
          <a:ln/>
        </p:spPr>
      </p:sp>
      <p:sp>
        <p:nvSpPr>
          <p:cNvPr id="5" name="Text 3"/>
          <p:cNvSpPr/>
          <p:nvPr/>
        </p:nvSpPr>
        <p:spPr>
          <a:xfrm>
            <a:off x="637877" y="2861444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Spread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637877" y="3167955"/>
            <a:ext cx="233920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How far individual values stray from the centre of the distribution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3260601" y="2719685"/>
            <a:ext cx="2622724" cy="1043657"/>
          </a:xfrm>
          <a:prstGeom prst="roundRect">
            <a:avLst>
              <a:gd name="adj" fmla="val 2038"/>
            </a:avLst>
          </a:prstGeom>
          <a:solidFill>
            <a:srgbClr val="E9ECF2"/>
          </a:solidFill>
          <a:ln/>
        </p:spPr>
      </p:sp>
      <p:sp>
        <p:nvSpPr>
          <p:cNvPr id="8" name="Text 6"/>
          <p:cNvSpPr/>
          <p:nvPr/>
        </p:nvSpPr>
        <p:spPr>
          <a:xfrm>
            <a:off x="3402360" y="2861444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Reliability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3402360" y="3167955"/>
            <a:ext cx="233920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Low variation signals consistent, dependable data patterns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6025083" y="2719685"/>
            <a:ext cx="2622724" cy="1043657"/>
          </a:xfrm>
          <a:prstGeom prst="roundRect">
            <a:avLst>
              <a:gd name="adj" fmla="val 2038"/>
            </a:avLst>
          </a:prstGeom>
          <a:solidFill>
            <a:srgbClr val="E9ECF2"/>
          </a:solidFill>
          <a:ln/>
        </p:spPr>
      </p:sp>
      <p:sp>
        <p:nvSpPr>
          <p:cNvPr id="11" name="Text 9"/>
          <p:cNvSpPr/>
          <p:nvPr/>
        </p:nvSpPr>
        <p:spPr>
          <a:xfrm>
            <a:off x="6166842" y="2861444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Risk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6166842" y="3167955"/>
            <a:ext cx="2339206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High variation signals volatility and unpredictable outcomes</a:t>
            </a:r>
            <a:endParaRPr lang="en-US" sz="1100" dirty="0"/>
          </a:p>
        </p:txBody>
      </p:sp>
      <p:pic>
        <p:nvPicPr>
          <p:cNvPr id="15" name="object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32730" y="210948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40" y="1097979"/>
            <a:ext cx="5201469" cy="2947467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021884" y="631180"/>
            <a:ext cx="759396" cy="264765"/>
          </a:xfrm>
          <a:prstGeom prst="roundRect">
            <a:avLst>
              <a:gd name="adj" fmla="val 6225"/>
            </a:avLst>
          </a:prstGeom>
          <a:noFill/>
          <a:ln w="4763">
            <a:solidFill>
              <a:srgbClr val="3257B8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109022" y="677094"/>
            <a:ext cx="1042318" cy="172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850" dirty="0">
                <a:solidFill>
                  <a:srgbClr val="3257B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 1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6021884" y="949151"/>
            <a:ext cx="2646164" cy="8582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Range: The Total Distance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6021884" y="1940421"/>
            <a:ext cx="2646164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</a:t>
            </a:r>
            <a:r>
              <a:rPr lang="en-US" sz="105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simplest measure</a:t>
            </a: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of variation: subtract the lowest value from the highest.</a:t>
            </a:r>
            <a:endParaRPr lang="en-US" sz="1050" dirty="0"/>
          </a:p>
        </p:txBody>
      </p:sp>
      <p:sp>
        <p:nvSpPr>
          <p:cNvPr id="7" name="Shape 4"/>
          <p:cNvSpPr/>
          <p:nvPr/>
        </p:nvSpPr>
        <p:spPr>
          <a:xfrm>
            <a:off x="6021884" y="2522711"/>
            <a:ext cx="2646164" cy="788268"/>
          </a:xfrm>
          <a:prstGeom prst="roundRect">
            <a:avLst>
              <a:gd name="adj" fmla="val 2613"/>
            </a:avLst>
          </a:prstGeom>
          <a:solidFill>
            <a:srgbClr val="B6D6FC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9178" y="2726531"/>
            <a:ext cx="171599" cy="13729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468070" y="2689994"/>
            <a:ext cx="2062683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Formula:</a:t>
            </a:r>
            <a:r>
              <a:rPr lang="en-US" sz="10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Range = Maximum − Minimum</a:t>
            </a:r>
            <a:endParaRPr lang="en-US" sz="1050" dirty="0"/>
          </a:p>
        </p:txBody>
      </p:sp>
      <p:sp>
        <p:nvSpPr>
          <p:cNvPr id="10" name="Text 6"/>
          <p:cNvSpPr/>
          <p:nvPr/>
        </p:nvSpPr>
        <p:spPr>
          <a:xfrm>
            <a:off x="6021884" y="3460626"/>
            <a:ext cx="2646164" cy="108160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0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Powerful for a quick snapshot, but highly sensitive to extreme outliers. A single unusual value can inflate the range dramatically — making it unreliable for skewed distributions.</a:t>
            </a:r>
            <a:endParaRPr lang="en-US" sz="1050" dirty="0"/>
          </a:p>
        </p:txBody>
      </p:sp>
      <p:pic>
        <p:nvPicPr>
          <p:cNvPr id="13" name="object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072486" y="26420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1795611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Interquartile Range: Cutting Through the Noise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96119" y="2894186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By focusing on the </a:t>
            </a:r>
            <a:r>
              <a:rPr lang="en-US" sz="1100" b="1" dirty="0">
                <a:solidFill>
                  <a:srgbClr val="3257B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middle 50% of data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the IQR reveals where the bulk of values truly live — undistorted by extremes.</a:t>
            </a:r>
            <a:endParaRPr lang="en-US" sz="1100" dirty="0"/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50783" y="91678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9" y="620241"/>
            <a:ext cx="3902943" cy="390294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9" y="620241"/>
            <a:ext cx="3902943" cy="3902943"/>
          </a:xfrm>
          <a:prstGeom prst="rect">
            <a:avLst/>
          </a:prstGeom>
        </p:spPr>
      </p:pic>
      <p:sp>
        <p:nvSpPr>
          <p:cNvPr id="4" name="Shape 0"/>
          <p:cNvSpPr/>
          <p:nvPr/>
        </p:nvSpPr>
        <p:spPr>
          <a:xfrm>
            <a:off x="4749701" y="1379488"/>
            <a:ext cx="783803" cy="275927"/>
          </a:xfrm>
          <a:prstGeom prst="roundRect">
            <a:avLst>
              <a:gd name="adj" fmla="val 6165"/>
            </a:avLst>
          </a:prstGeom>
          <a:noFill/>
          <a:ln w="4763">
            <a:solidFill>
              <a:srgbClr val="3257B8"/>
            </a:solidFill>
            <a:prstDash val="solid"/>
          </a:ln>
        </p:spPr>
      </p:sp>
      <p:sp>
        <p:nvSpPr>
          <p:cNvPr id="5" name="Text 1"/>
          <p:cNvSpPr/>
          <p:nvPr/>
        </p:nvSpPr>
        <p:spPr>
          <a:xfrm>
            <a:off x="4839519" y="1426741"/>
            <a:ext cx="1061368" cy="181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850" dirty="0">
                <a:solidFill>
                  <a:srgbClr val="3257B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 2</a:t>
            </a:r>
            <a:endParaRPr lang="en-US" sz="850" dirty="0"/>
          </a:p>
        </p:txBody>
      </p:sp>
      <p:sp>
        <p:nvSpPr>
          <p:cNvPr id="6" name="Text 2"/>
          <p:cNvSpPr/>
          <p:nvPr/>
        </p:nvSpPr>
        <p:spPr>
          <a:xfrm>
            <a:off x="4749701" y="1712119"/>
            <a:ext cx="390294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The Interquartile Range (IQR)</a:t>
            </a:r>
            <a:endParaRPr lang="en-US" sz="2750" dirty="0"/>
          </a:p>
        </p:txBody>
      </p:sp>
      <p:sp>
        <p:nvSpPr>
          <p:cNvPr id="7" name="Text 3"/>
          <p:cNvSpPr/>
          <p:nvPr/>
        </p:nvSpPr>
        <p:spPr>
          <a:xfrm>
            <a:off x="4749701" y="2739851"/>
            <a:ext cx="436014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Formula: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IQR = Q3 − Q1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4749701" y="3094211"/>
            <a:ext cx="3902943" cy="77956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Focuses exclusively on the central 50% of the distribution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Resistant to the distorting effect of extreme outliers</a:t>
            </a:r>
            <a:endParaRPr lang="en-US" sz="1100" dirty="0"/>
          </a:p>
          <a:p>
            <a:pPr marL="342900" indent="-342900" algn="l">
              <a:lnSpc>
                <a:spcPct val="133000"/>
              </a:lnSpc>
              <a:buSzPct val="100000"/>
              <a:buChar char="•"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Preferred for skewed data and non-normal distributions</a:t>
            </a:r>
            <a:endParaRPr lang="en-US" sz="1100" dirty="0"/>
          </a:p>
        </p:txBody>
      </p:sp>
      <p:pic>
        <p:nvPicPr>
          <p:cNvPr id="11" name="object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42716" y="183655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65162" y="374154"/>
            <a:ext cx="725909" cy="244376"/>
          </a:xfrm>
          <a:prstGeom prst="roundRect">
            <a:avLst>
              <a:gd name="adj" fmla="val 6526"/>
            </a:avLst>
          </a:prstGeom>
          <a:solidFill>
            <a:srgbClr val="D7DFF4"/>
          </a:solidFill>
          <a:ln/>
        </p:spPr>
      </p:sp>
      <p:sp>
        <p:nvSpPr>
          <p:cNvPr id="3" name="Text 1"/>
          <p:cNvSpPr/>
          <p:nvPr/>
        </p:nvSpPr>
        <p:spPr>
          <a:xfrm>
            <a:off x="544860" y="413965"/>
            <a:ext cx="1023714" cy="164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8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 3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65162" y="668313"/>
            <a:ext cx="4509790" cy="41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0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Variance: The Foundation</a:t>
            </a:r>
            <a:endParaRPr lang="en-US" sz="2600" dirty="0"/>
          </a:p>
        </p:txBody>
      </p:sp>
      <p:sp>
        <p:nvSpPr>
          <p:cNvPr id="5" name="Text 3"/>
          <p:cNvSpPr/>
          <p:nvPr/>
        </p:nvSpPr>
        <p:spPr>
          <a:xfrm>
            <a:off x="465162" y="1270471"/>
            <a:ext cx="8670875" cy="205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Variance calculates the </a:t>
            </a:r>
            <a:r>
              <a:rPr lang="en-US" sz="10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average of squared distances</a:t>
            </a: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from the mean — giving every deviation equal weight, regardless of direction.</a:t>
            </a:r>
            <a:endParaRPr lang="en-US" sz="1000" dirty="0"/>
          </a:p>
        </p:txBody>
      </p:sp>
      <p:sp>
        <p:nvSpPr>
          <p:cNvPr id="6" name="Shape 4"/>
          <p:cNvSpPr/>
          <p:nvPr/>
        </p:nvSpPr>
        <p:spPr>
          <a:xfrm>
            <a:off x="465162" y="1756693"/>
            <a:ext cx="2664023" cy="1778124"/>
          </a:xfrm>
          <a:prstGeom prst="roundRect">
            <a:avLst>
              <a:gd name="adj" fmla="val 1121"/>
            </a:avLst>
          </a:prstGeom>
          <a:solidFill>
            <a:srgbClr val="B6D6FC"/>
          </a:solidFill>
          <a:ln/>
        </p:spPr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66" y="1954113"/>
            <a:ext cx="166092" cy="132904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97062" y="1914451"/>
            <a:ext cx="2099221" cy="14418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Why square the differences?</a:t>
            </a:r>
            <a:r>
              <a:rPr lang="en-US" sz="10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Raw deviations above and below the mean cancel each other out, summing to zero. Squaring removes all negative signs so every deviation contributes meaningfully to the total.</a:t>
            </a:r>
            <a:endParaRPr lang="en-US" sz="1000" dirty="0"/>
          </a:p>
        </p:txBody>
      </p:sp>
      <p:sp>
        <p:nvSpPr>
          <p:cNvPr id="9" name="Shape 6"/>
          <p:cNvSpPr/>
          <p:nvPr/>
        </p:nvSpPr>
        <p:spPr>
          <a:xfrm>
            <a:off x="465162" y="3674938"/>
            <a:ext cx="2664023" cy="954212"/>
          </a:xfrm>
          <a:prstGeom prst="roundRect">
            <a:avLst>
              <a:gd name="adj" fmla="val 2089"/>
            </a:avLst>
          </a:prstGeom>
          <a:solidFill>
            <a:srgbClr val="C3CFEF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66" y="3872359"/>
            <a:ext cx="166092" cy="13290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97062" y="3832696"/>
            <a:ext cx="2099221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900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Limitation:</a:t>
            </a:r>
            <a:r>
              <a:rPr lang="en-US" sz="10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Variance is expressed in </a:t>
            </a:r>
            <a:r>
              <a:rPr lang="en-US" sz="1000" i="1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squared units</a:t>
            </a:r>
            <a:r>
              <a:rPr lang="en-US" sz="100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making it harder to interpret directly in context.</a:t>
            </a:r>
            <a:endParaRPr lang="en-US" sz="10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176" y="2044080"/>
            <a:ext cx="2661196" cy="2297683"/>
          </a:xfrm>
          <a:prstGeom prst="rect">
            <a:avLst/>
          </a:prstGeom>
        </p:spPr>
      </p:pic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33511" y="2601276"/>
            <a:ext cx="332035" cy="33203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217766" y="3720027"/>
            <a:ext cx="969542" cy="3735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Average Squares</a:t>
            </a:r>
            <a:endParaRPr lang="en-US" sz="11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298028" y="2601899"/>
            <a:ext cx="332035" cy="332035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4975954" y="3720027"/>
            <a:ext cx="969543" cy="3735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1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Square Distances</a:t>
            </a:r>
            <a:endParaRPr lang="en-US" sz="1150" dirty="0"/>
          </a:p>
        </p:txBody>
      </p:sp>
      <p:pic>
        <p:nvPicPr>
          <p:cNvPr id="19" name="object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03074" y="142132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57349" y="389632"/>
            <a:ext cx="713705" cy="239018"/>
          </a:xfrm>
          <a:prstGeom prst="roundRect">
            <a:avLst>
              <a:gd name="adj" fmla="val 6561"/>
            </a:avLst>
          </a:prstGeom>
          <a:solidFill>
            <a:srgbClr val="D7DFF4"/>
          </a:solidFill>
          <a:ln/>
        </p:spPr>
      </p:sp>
      <p:sp>
        <p:nvSpPr>
          <p:cNvPr id="4" name="Text 1"/>
          <p:cNvSpPr/>
          <p:nvPr/>
        </p:nvSpPr>
        <p:spPr>
          <a:xfrm>
            <a:off x="535707" y="428774"/>
            <a:ext cx="1014189" cy="160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8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 4</a:t>
            </a:r>
            <a:endParaRPr lang="en-US" sz="800" dirty="0"/>
          </a:p>
        </p:txBody>
      </p:sp>
      <p:sp>
        <p:nvSpPr>
          <p:cNvPr id="5" name="Text 2"/>
          <p:cNvSpPr/>
          <p:nvPr/>
        </p:nvSpPr>
        <p:spPr>
          <a:xfrm>
            <a:off x="457349" y="676796"/>
            <a:ext cx="4800302" cy="8167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Standard Deviation: The Industry Standard</a:t>
            </a:r>
            <a:endParaRPr lang="en-US" sz="2550" dirty="0"/>
          </a:p>
        </p:txBody>
      </p:sp>
      <p:sp>
        <p:nvSpPr>
          <p:cNvPr id="6" name="Text 3"/>
          <p:cNvSpPr/>
          <p:nvPr/>
        </p:nvSpPr>
        <p:spPr>
          <a:xfrm>
            <a:off x="457349" y="1674242"/>
            <a:ext cx="4800302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</a:t>
            </a:r>
            <a:r>
              <a:rPr lang="en-US" sz="1000" b="1" dirty="0">
                <a:solidFill>
                  <a:srgbClr val="3257B8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square root of variance</a:t>
            </a: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— returning the measure to the original units of the data, making it directly interpretable and universally trusted.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457349" y="2211437"/>
            <a:ext cx="4800302" cy="767135"/>
          </a:xfrm>
          <a:prstGeom prst="roundRect">
            <a:avLst>
              <a:gd name="adj" fmla="val 8940"/>
            </a:avLst>
          </a:prstGeom>
          <a:solidFill>
            <a:srgbClr val="FBFCFE"/>
          </a:solidFill>
          <a:ln w="14288">
            <a:solidFill>
              <a:srgbClr val="CFD2D8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61" y="2211437"/>
            <a:ext cx="57150" cy="767135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45170" y="2356396"/>
            <a:ext cx="20908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Interpretability</a:t>
            </a:r>
            <a:endParaRPr lang="en-US" sz="1250" dirty="0"/>
          </a:p>
        </p:txBody>
      </p:sp>
      <p:sp>
        <p:nvSpPr>
          <p:cNvPr id="10" name="Text 6"/>
          <p:cNvSpPr/>
          <p:nvPr/>
        </p:nvSpPr>
        <p:spPr>
          <a:xfrm>
            <a:off x="645170" y="2632770"/>
            <a:ext cx="4924723" cy="200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Expressed in the same units as your data — kilograms, marks, rupees</a:t>
            </a:r>
            <a:endParaRPr lang="en-US" sz="1000" dirty="0"/>
          </a:p>
        </p:txBody>
      </p:sp>
      <p:sp>
        <p:nvSpPr>
          <p:cNvPr id="11" name="Shape 7"/>
          <p:cNvSpPr/>
          <p:nvPr/>
        </p:nvSpPr>
        <p:spPr>
          <a:xfrm>
            <a:off x="457349" y="3099048"/>
            <a:ext cx="4800302" cy="767135"/>
          </a:xfrm>
          <a:prstGeom prst="roundRect">
            <a:avLst>
              <a:gd name="adj" fmla="val 8940"/>
            </a:avLst>
          </a:prstGeom>
          <a:solidFill>
            <a:srgbClr val="FBFCFE"/>
          </a:solidFill>
          <a:ln w="14288">
            <a:solidFill>
              <a:srgbClr val="CFD2D8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61" y="3099048"/>
            <a:ext cx="57150" cy="76713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45170" y="3244007"/>
            <a:ext cx="20908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Universality</a:t>
            </a:r>
            <a:endParaRPr lang="en-US" sz="1250" dirty="0"/>
          </a:p>
        </p:txBody>
      </p:sp>
      <p:sp>
        <p:nvSpPr>
          <p:cNvPr id="14" name="Text 9"/>
          <p:cNvSpPr/>
          <p:nvPr/>
        </p:nvSpPr>
        <p:spPr>
          <a:xfrm>
            <a:off x="645170" y="3520380"/>
            <a:ext cx="4924723" cy="200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standard in research, finance, quality control, and data science</a:t>
            </a:r>
            <a:endParaRPr lang="en-US" sz="1000" dirty="0"/>
          </a:p>
        </p:txBody>
      </p:sp>
      <p:sp>
        <p:nvSpPr>
          <p:cNvPr id="15" name="Shape 10"/>
          <p:cNvSpPr/>
          <p:nvPr/>
        </p:nvSpPr>
        <p:spPr>
          <a:xfrm>
            <a:off x="457349" y="3986659"/>
            <a:ext cx="4800302" cy="767135"/>
          </a:xfrm>
          <a:prstGeom prst="roundRect">
            <a:avLst>
              <a:gd name="adj" fmla="val 8940"/>
            </a:avLst>
          </a:prstGeom>
          <a:solidFill>
            <a:srgbClr val="FBFCFE"/>
          </a:solidFill>
          <a:ln w="14288">
            <a:solidFill>
              <a:srgbClr val="CFD2D8"/>
            </a:solidFill>
            <a:prstDash val="solid"/>
          </a:ln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61" y="3986659"/>
            <a:ext cx="57150" cy="76713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45170" y="4131618"/>
            <a:ext cx="20908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Sensitivity</a:t>
            </a:r>
            <a:endParaRPr lang="en-US" sz="1250" dirty="0"/>
          </a:p>
        </p:txBody>
      </p:sp>
      <p:sp>
        <p:nvSpPr>
          <p:cNvPr id="18" name="Text 12"/>
          <p:cNvSpPr/>
          <p:nvPr/>
        </p:nvSpPr>
        <p:spPr>
          <a:xfrm>
            <a:off x="645170" y="4407991"/>
            <a:ext cx="4924723" cy="200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28000"/>
              </a:lnSpc>
              <a:buNone/>
            </a:pPr>
            <a:r>
              <a:rPr lang="en-US" sz="10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Captures every value's deviation — nothing is ignored or discarded</a:t>
            </a:r>
            <a:endParaRPr lang="en-US" sz="1000" dirty="0"/>
          </a:p>
        </p:txBody>
      </p:sp>
      <p:pic>
        <p:nvPicPr>
          <p:cNvPr id="21" name="object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99708" y="240210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084213"/>
            <a:ext cx="4765477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Anatomy of a Distribution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496119" y="1810717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Empirical Rule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reveals how standard deviation maps onto a normal distribution: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267519" y="2267843"/>
            <a:ext cx="2827734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68%</a:t>
            </a:r>
            <a:endParaRPr lang="en-US" sz="3650" dirty="0"/>
          </a:p>
        </p:txBody>
      </p:sp>
      <p:sp>
        <p:nvSpPr>
          <p:cNvPr id="5" name="Text 3"/>
          <p:cNvSpPr/>
          <p:nvPr/>
        </p:nvSpPr>
        <p:spPr>
          <a:xfrm>
            <a:off x="681038" y="2912790"/>
            <a:ext cx="20006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Within 1 SD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496119" y="3219301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majority of values cluster close to the mean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3043833" y="2267843"/>
            <a:ext cx="2827734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95%</a:t>
            </a:r>
            <a:endParaRPr lang="en-US" sz="3650" dirty="0"/>
          </a:p>
        </p:txBody>
      </p:sp>
      <p:sp>
        <p:nvSpPr>
          <p:cNvPr id="8" name="Text 6"/>
          <p:cNvSpPr/>
          <p:nvPr/>
        </p:nvSpPr>
        <p:spPr>
          <a:xfrm>
            <a:off x="3457352" y="2912790"/>
            <a:ext cx="20006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Within 2 SD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3272433" y="3219301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Almost all typical observations fall in this range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5820147" y="2267843"/>
            <a:ext cx="2827734" cy="4678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3000"/>
              </a:lnSpc>
              <a:buNone/>
            </a:pPr>
            <a:r>
              <a:rPr lang="en-US" sz="36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99.7%</a:t>
            </a:r>
            <a:endParaRPr lang="en-US" sz="3650" dirty="0"/>
          </a:p>
        </p:txBody>
      </p:sp>
      <p:sp>
        <p:nvSpPr>
          <p:cNvPr id="11" name="Text 9"/>
          <p:cNvSpPr/>
          <p:nvPr/>
        </p:nvSpPr>
        <p:spPr>
          <a:xfrm>
            <a:off x="6233666" y="2912790"/>
            <a:ext cx="20006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13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Within 3 SD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6048747" y="3219301"/>
            <a:ext cx="2599134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Virtually the entire distribution — rare outliers beyond this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496119" y="3832399"/>
            <a:ext cx="8608963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Standard deviation does not merely measure spread — it </a:t>
            </a:r>
            <a:r>
              <a:rPr lang="en-US" sz="1100" b="1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defines the shape and behaviour</a:t>
            </a:r>
            <a:r>
              <a:rPr lang="en-US" sz="11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of an entire population's data.</a:t>
            </a:r>
            <a:endParaRPr lang="en-US" sz="1100" dirty="0"/>
          </a:p>
        </p:txBody>
      </p:sp>
      <p:pic>
        <p:nvPicPr>
          <p:cNvPr id="16" name="object 7">
            <a:extLst>
              <a:ext uri="{FF2B5EF4-FFF2-40B4-BE49-F238E27FC236}">
                <a16:creationId xmlns:a16="http://schemas.microsoft.com/office/drawing/2014/main" xmlns="" xmlns:lc="http://schemas.openxmlformats.org/drawingml/2006/lockedCanvas" id="{F0F069DE-D2A4-2B55-05E1-8D6BF180D1E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3977" y="69755"/>
            <a:ext cx="1709928" cy="8731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591</Words>
  <Application>Microsoft Office PowerPoint</Application>
  <PresentationFormat>On-screen Show (16:9)</PresentationFormat>
  <Paragraphs>71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Roboto Slab</vt:lpstr>
      <vt:lpstr>Aptos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student</cp:lastModifiedBy>
  <cp:revision>4</cp:revision>
  <dcterms:created xsi:type="dcterms:W3CDTF">2026-05-20T11:27:11Z</dcterms:created>
  <dcterms:modified xsi:type="dcterms:W3CDTF">2026-05-21T03:36:42Z</dcterms:modified>
</cp:coreProperties>
</file>