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Libre Baskerville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pen Sans" panose="020B0604020202020204" charset="0"/>
      <p:regular r:id="rId18"/>
      <p:bold r:id="rId19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20" d="100"/>
          <a:sy n="120" d="100"/>
        </p:scale>
        <p:origin x="5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887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5926"/>
            <a:ext cx="3429000" cy="432757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909018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The Art of Data Visualisation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3007593"/>
            <a:ext cx="5179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Turning Numbers into Narrative</a:t>
            </a:r>
            <a:endParaRPr lang="en-US" sz="1100" dirty="0"/>
          </a:p>
        </p:txBody>
      </p:sp>
      <p:pic>
        <p:nvPicPr>
          <p:cNvPr id="7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81655" y="23480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052"/>
            <a:ext cx="3429000" cy="37784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709464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Be the Translator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1365052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Your role is not simply to display data — it is to </a:t>
            </a:r>
            <a:r>
              <a:rPr lang="en-US" sz="11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guide your audience to a conclusion</a:t>
            </a: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with clarity and conviction.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3925119" y="1978149"/>
            <a:ext cx="4722763" cy="1270471"/>
          </a:xfrm>
          <a:prstGeom prst="roundRect">
            <a:avLst>
              <a:gd name="adj" fmla="val 1674"/>
            </a:avLst>
          </a:prstGeom>
          <a:solidFill>
            <a:srgbClr val="EAE8F3"/>
          </a:solidFill>
          <a:ln/>
        </p:spPr>
      </p:sp>
      <p:sp>
        <p:nvSpPr>
          <p:cNvPr id="6" name="Text 3"/>
          <p:cNvSpPr/>
          <p:nvPr/>
        </p:nvSpPr>
        <p:spPr>
          <a:xfrm>
            <a:off x="4066877" y="2119908"/>
            <a:ext cx="256163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Create Visual Moments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066877" y="2426419"/>
            <a:ext cx="4439245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Design slides that are memorable. The best charts leave a single, undeniable truth lodged in the mind long after the presentation ends.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3925119" y="3390379"/>
            <a:ext cx="4722763" cy="1043657"/>
          </a:xfrm>
          <a:prstGeom prst="roundRect">
            <a:avLst>
              <a:gd name="adj" fmla="val 2038"/>
            </a:avLst>
          </a:prstGeom>
          <a:solidFill>
            <a:srgbClr val="EAE8F3"/>
          </a:solidFill>
          <a:ln/>
        </p:spPr>
      </p:sp>
      <p:sp>
        <p:nvSpPr>
          <p:cNvPr id="9" name="Text 6"/>
          <p:cNvSpPr/>
          <p:nvPr/>
        </p:nvSpPr>
        <p:spPr>
          <a:xfrm>
            <a:off x="4066877" y="353213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One Clear Truth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4066877" y="3838649"/>
            <a:ext cx="443924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Let your final slide carry one data-backed message. Clarity at the close is what drives action — and action is always the goal.</a:t>
            </a:r>
            <a:endParaRPr lang="en-US" sz="1100" dirty="0"/>
          </a:p>
        </p:txBody>
      </p:sp>
      <p:pic>
        <p:nvPicPr>
          <p:cNvPr id="13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6929" y="131119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96119" y="479524"/>
            <a:ext cx="495300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         The Power of Perception</a:t>
            </a:r>
            <a:endParaRPr lang="en-US" sz="27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69" y="1135112"/>
            <a:ext cx="76200" cy="108175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4077" y="1295921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Bridging the Gap</a:t>
            </a:r>
            <a:endParaRPr lang="en-US" sz="1350" dirty="0"/>
          </a:p>
        </p:txBody>
      </p:sp>
      <p:sp>
        <p:nvSpPr>
          <p:cNvPr id="7" name="Text 3"/>
          <p:cNvSpPr/>
          <p:nvPr/>
        </p:nvSpPr>
        <p:spPr>
          <a:xfrm>
            <a:off x="714077" y="1602432"/>
            <a:ext cx="434399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Data visualisation connects complex information to human understanding — making the invisible visible.</a:t>
            </a:r>
            <a:endParaRPr lang="en-US" sz="11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69" y="2358628"/>
            <a:ext cx="76200" cy="108175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14077" y="2519437"/>
            <a:ext cx="268344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Pre-Attentive Processing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714077" y="2825948"/>
            <a:ext cx="434399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Our brains detect patterns, shapes, and orientation </a:t>
            </a:r>
            <a:r>
              <a:rPr lang="en-US" sz="1100" i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before</a:t>
            </a: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conscious thought — good design exploits this instinct.</a:t>
            </a:r>
            <a:endParaRPr lang="en-US" sz="11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69" y="3582144"/>
            <a:ext cx="76200" cy="108175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14077" y="3742953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The Ultimate Goal</a:t>
            </a:r>
            <a:endParaRPr lang="en-US" sz="1350" dirty="0"/>
          </a:p>
        </p:txBody>
      </p:sp>
      <p:sp>
        <p:nvSpPr>
          <p:cNvPr id="15" name="Text 9"/>
          <p:cNvSpPr/>
          <p:nvPr/>
        </p:nvSpPr>
        <p:spPr>
          <a:xfrm>
            <a:off x="714077" y="4049464"/>
            <a:ext cx="434399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Move beyond raw data to spark decisive action. A great chart doesn't just inform — it compels.</a:t>
            </a:r>
            <a:endParaRPr lang="en-US" sz="1100" dirty="0"/>
          </a:p>
        </p:txBody>
      </p:sp>
      <p:pic>
        <p:nvPicPr>
          <p:cNvPr id="18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53217" y="22105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76338"/>
            <a:ext cx="591971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The Core Principles of Design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496119" y="1902842"/>
            <a:ext cx="2622724" cy="2064321"/>
          </a:xfrm>
          <a:prstGeom prst="roundRect">
            <a:avLst>
              <a:gd name="adj" fmla="val 1030"/>
            </a:avLst>
          </a:prstGeom>
          <a:solidFill>
            <a:srgbClr val="EAE8F3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2044601"/>
            <a:ext cx="425276" cy="425276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4856" y="2161505"/>
            <a:ext cx="191319" cy="19131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37877" y="261163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Simplicity</a:t>
            </a:r>
            <a:endParaRPr lang="en-US" sz="1350" dirty="0"/>
          </a:p>
        </p:txBody>
      </p:sp>
      <p:sp>
        <p:nvSpPr>
          <p:cNvPr id="7" name="Text 3"/>
          <p:cNvSpPr/>
          <p:nvPr/>
        </p:nvSpPr>
        <p:spPr>
          <a:xfrm>
            <a:off x="637877" y="2918147"/>
            <a:ext cx="2339206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Clutter is the enemy of insight. Strip away every element that doesn't serve the data.</a:t>
            </a:r>
            <a:endParaRPr lang="en-US" sz="1100" dirty="0"/>
          </a:p>
        </p:txBody>
      </p:sp>
      <p:sp>
        <p:nvSpPr>
          <p:cNvPr id="8" name="Shape 4"/>
          <p:cNvSpPr/>
          <p:nvPr/>
        </p:nvSpPr>
        <p:spPr>
          <a:xfrm>
            <a:off x="3260601" y="1902842"/>
            <a:ext cx="2622724" cy="2064321"/>
          </a:xfrm>
          <a:prstGeom prst="roundRect">
            <a:avLst>
              <a:gd name="adj" fmla="val 1030"/>
            </a:avLst>
          </a:prstGeom>
          <a:solidFill>
            <a:srgbClr val="EAE8F3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360" y="2044601"/>
            <a:ext cx="425276" cy="425276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519339" y="2161505"/>
            <a:ext cx="191319" cy="19131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3402360" y="261163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Accuracy</a:t>
            </a:r>
            <a:endParaRPr lang="en-US" sz="1350" dirty="0"/>
          </a:p>
        </p:txBody>
      </p:sp>
      <p:sp>
        <p:nvSpPr>
          <p:cNvPr id="12" name="Text 6"/>
          <p:cNvSpPr/>
          <p:nvPr/>
        </p:nvSpPr>
        <p:spPr>
          <a:xfrm>
            <a:off x="3402360" y="2918147"/>
            <a:ext cx="2339206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Maintain a truthful </a:t>
            </a:r>
            <a:r>
              <a:rPr lang="en-US" sz="11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Lie Factor</a:t>
            </a: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visual representation must always be directly proportional to the data it encodes.</a:t>
            </a:r>
            <a:endParaRPr lang="en-US" sz="1100" dirty="0"/>
          </a:p>
        </p:txBody>
      </p:sp>
      <p:sp>
        <p:nvSpPr>
          <p:cNvPr id="13" name="Shape 7"/>
          <p:cNvSpPr/>
          <p:nvPr/>
        </p:nvSpPr>
        <p:spPr>
          <a:xfrm>
            <a:off x="6025083" y="1902842"/>
            <a:ext cx="2622724" cy="2064321"/>
          </a:xfrm>
          <a:prstGeom prst="roundRect">
            <a:avLst>
              <a:gd name="adj" fmla="val 1030"/>
            </a:avLst>
          </a:prstGeom>
          <a:solidFill>
            <a:srgbClr val="EAE8F3"/>
          </a:solidFill>
          <a:ln/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6842" y="2044601"/>
            <a:ext cx="425276" cy="425276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283821" y="2161505"/>
            <a:ext cx="191319" cy="191319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6166842" y="261163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Consistency</a:t>
            </a:r>
            <a:endParaRPr lang="en-US" sz="1350" dirty="0"/>
          </a:p>
        </p:txBody>
      </p:sp>
      <p:sp>
        <p:nvSpPr>
          <p:cNvPr id="17" name="Text 9"/>
          <p:cNvSpPr/>
          <p:nvPr/>
        </p:nvSpPr>
        <p:spPr>
          <a:xfrm>
            <a:off x="6166842" y="2918147"/>
            <a:ext cx="2339206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uniform design language reduces cognitive load, letting your audience focus on meaning rather than decoding style.</a:t>
            </a:r>
            <a:endParaRPr lang="en-US" sz="1100" dirty="0"/>
          </a:p>
        </p:txBody>
      </p:sp>
      <p:pic>
        <p:nvPicPr>
          <p:cNvPr id="20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48632" y="8543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346770"/>
            <a:ext cx="5014317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      Choosing Your Visual Language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714503" y="2233836"/>
            <a:ext cx="2800127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Match the Chart to the Question</a:t>
            </a:r>
            <a:endParaRPr lang="en-US" sz="1100" dirty="0"/>
          </a:p>
        </p:txBody>
      </p:sp>
      <p:sp>
        <p:nvSpPr>
          <p:cNvPr id="6" name="Text 2"/>
          <p:cNvSpPr/>
          <p:nvPr/>
        </p:nvSpPr>
        <p:spPr>
          <a:xfrm>
            <a:off x="4714503" y="2500313"/>
            <a:ext cx="3759622" cy="3247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Every chart type answers a different question. Using the wrong one misleads your audience before they read a single number.</a:t>
            </a:r>
            <a:endParaRPr lang="en-US" sz="850" dirty="0"/>
          </a:p>
        </p:txBody>
      </p:sp>
      <p:sp>
        <p:nvSpPr>
          <p:cNvPr id="7" name="Text 3"/>
          <p:cNvSpPr/>
          <p:nvPr/>
        </p:nvSpPr>
        <p:spPr>
          <a:xfrm>
            <a:off x="4714503" y="2906018"/>
            <a:ext cx="3759622" cy="5500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20000"/>
              </a:lnSpc>
              <a:buSzPct val="100000"/>
              <a:buChar char="•"/>
            </a:pPr>
            <a:r>
              <a:rPr lang="en-US" sz="8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Comparisons:</a:t>
            </a:r>
            <a:r>
              <a:rPr lang="en-US" sz="8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Bar charts for groups; line graphs for trends</a:t>
            </a:r>
            <a:endParaRPr lang="en-US" sz="850" dirty="0"/>
          </a:p>
          <a:p>
            <a:pPr marL="342900" indent="-342900" algn="l">
              <a:lnSpc>
                <a:spcPct val="120000"/>
              </a:lnSpc>
              <a:buSzPct val="100000"/>
              <a:buChar char="•"/>
            </a:pPr>
            <a:r>
              <a:rPr lang="en-US" sz="8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Distributions:</a:t>
            </a:r>
            <a:r>
              <a:rPr lang="en-US" sz="8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Box plots or histograms to reveal data shape</a:t>
            </a:r>
            <a:endParaRPr lang="en-US" sz="850" dirty="0"/>
          </a:p>
          <a:p>
            <a:pPr marL="342900" indent="-342900" algn="l">
              <a:lnSpc>
                <a:spcPct val="120000"/>
              </a:lnSpc>
              <a:buSzPct val="100000"/>
              <a:buChar char="•"/>
            </a:pPr>
            <a:r>
              <a:rPr lang="en-US" sz="8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Composition:</a:t>
            </a:r>
            <a:r>
              <a:rPr lang="en-US" sz="8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Stacked bars or treemaps — not pie charts</a:t>
            </a:r>
            <a:endParaRPr lang="en-US" sz="850" dirty="0"/>
          </a:p>
        </p:txBody>
      </p:sp>
      <p:pic>
        <p:nvPicPr>
          <p:cNvPr id="10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83805" y="263130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01" y="1094631"/>
            <a:ext cx="5213449" cy="29542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20767" y="535409"/>
            <a:ext cx="2655094" cy="17482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Complexity vs. Clarity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6020767" y="2412355"/>
            <a:ext cx="2655094" cy="10555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dense, unformatted table forces the reader to do all the work. A clean, well-structured chart with deliberate highlights does the thinking </a:t>
            </a:r>
            <a:r>
              <a:rPr lang="en-US" sz="1050" i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</a:t>
            </a:r>
            <a:r>
              <a:rPr lang="en-US" sz="10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them — guiding the eye straight to the insight.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6020767" y="3612803"/>
            <a:ext cx="2655094" cy="979140"/>
          </a:xfrm>
          <a:prstGeom prst="roundRect">
            <a:avLst>
              <a:gd name="adj" fmla="val 2070"/>
            </a:avLst>
          </a:prstGeom>
          <a:solidFill>
            <a:srgbClr val="B6FCB8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829" y="3820492"/>
            <a:ext cx="168846" cy="13506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59736" y="3775249"/>
            <a:ext cx="2081064" cy="6333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best visualisation is the one that answers the question before the audience even asks it.</a:t>
            </a:r>
            <a:endParaRPr lang="en-US" sz="1050" dirty="0"/>
          </a:p>
        </p:txBody>
      </p:sp>
      <p:pic>
        <p:nvPicPr>
          <p:cNvPr id="10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2901" y="98823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228130"/>
            <a:ext cx="564259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The Pitfalls of Modern Tools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496119" y="1954634"/>
            <a:ext cx="2622724" cy="1960662"/>
          </a:xfrm>
          <a:prstGeom prst="roundRect">
            <a:avLst>
              <a:gd name="adj" fmla="val 1085"/>
            </a:avLst>
          </a:prstGeom>
          <a:solidFill>
            <a:srgbClr val="FBFAFF"/>
          </a:solidFill>
          <a:ln w="19050">
            <a:solidFill>
              <a:srgbClr val="D0CED9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515169" y="1973684"/>
            <a:ext cx="2584624" cy="425276"/>
          </a:xfrm>
          <a:prstGeom prst="rect">
            <a:avLst/>
          </a:prstGeom>
          <a:solidFill>
            <a:srgbClr val="EAE8F3"/>
          </a:solidFill>
          <a:ln/>
        </p:spPr>
      </p:sp>
      <p:sp>
        <p:nvSpPr>
          <p:cNvPr id="5" name="Text 3"/>
          <p:cNvSpPr/>
          <p:nvPr/>
        </p:nvSpPr>
        <p:spPr>
          <a:xfrm>
            <a:off x="1472580" y="2053382"/>
            <a:ext cx="4412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656927" y="2540719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Avoid 3D Charts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656927" y="2847231"/>
            <a:ext cx="2301106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Three-dimensional effects distort scale, skew perspective, and actively confuse the reader. Flat is always more honest.</a:t>
            </a:r>
            <a:endParaRPr lang="en-US" sz="1100" dirty="0"/>
          </a:p>
        </p:txBody>
      </p:sp>
      <p:sp>
        <p:nvSpPr>
          <p:cNvPr id="8" name="Shape 6"/>
          <p:cNvSpPr/>
          <p:nvPr/>
        </p:nvSpPr>
        <p:spPr>
          <a:xfrm>
            <a:off x="3260601" y="1954634"/>
            <a:ext cx="2622724" cy="1960662"/>
          </a:xfrm>
          <a:prstGeom prst="roundRect">
            <a:avLst>
              <a:gd name="adj" fmla="val 1085"/>
            </a:avLst>
          </a:prstGeom>
          <a:solidFill>
            <a:srgbClr val="FBFAFF"/>
          </a:solidFill>
          <a:ln w="19050">
            <a:solidFill>
              <a:srgbClr val="D0CED9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3279651" y="1973684"/>
            <a:ext cx="2584624" cy="425276"/>
          </a:xfrm>
          <a:prstGeom prst="rect">
            <a:avLst/>
          </a:prstGeom>
          <a:solidFill>
            <a:srgbClr val="EAE8F3"/>
          </a:solidFill>
          <a:ln/>
        </p:spPr>
      </p:sp>
      <p:sp>
        <p:nvSpPr>
          <p:cNvPr id="10" name="Text 8"/>
          <p:cNvSpPr/>
          <p:nvPr/>
        </p:nvSpPr>
        <p:spPr>
          <a:xfrm>
            <a:off x="4237062" y="2053382"/>
            <a:ext cx="4412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3421410" y="2540719"/>
            <a:ext cx="2744019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Beware of Area Encoding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3421410" y="2847231"/>
            <a:ext cx="2301106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Use height </a:t>
            </a:r>
            <a:r>
              <a:rPr lang="en-US" sz="1100" i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</a:t>
            </a: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width to encode a single dimension — never both simultaneously. Bubble and area charts require extreme care.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6025083" y="1954634"/>
            <a:ext cx="2622724" cy="1960662"/>
          </a:xfrm>
          <a:prstGeom prst="roundRect">
            <a:avLst>
              <a:gd name="adj" fmla="val 1085"/>
            </a:avLst>
          </a:prstGeom>
          <a:solidFill>
            <a:srgbClr val="FBFAFF"/>
          </a:solidFill>
          <a:ln w="19050">
            <a:solidFill>
              <a:srgbClr val="D0CED9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6044133" y="1973684"/>
            <a:ext cx="2584624" cy="425276"/>
          </a:xfrm>
          <a:prstGeom prst="rect">
            <a:avLst/>
          </a:prstGeom>
          <a:solidFill>
            <a:srgbClr val="EAE8F3"/>
          </a:solidFill>
          <a:ln/>
        </p:spPr>
      </p:sp>
      <p:sp>
        <p:nvSpPr>
          <p:cNvPr id="15" name="Text 13"/>
          <p:cNvSpPr/>
          <p:nvPr/>
        </p:nvSpPr>
        <p:spPr>
          <a:xfrm>
            <a:off x="7001545" y="2053382"/>
            <a:ext cx="4412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1650" dirty="0"/>
          </a:p>
        </p:txBody>
      </p:sp>
      <p:sp>
        <p:nvSpPr>
          <p:cNvPr id="16" name="Text 14"/>
          <p:cNvSpPr/>
          <p:nvPr/>
        </p:nvSpPr>
        <p:spPr>
          <a:xfrm>
            <a:off x="6185892" y="2540719"/>
            <a:ext cx="262815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Never Truncate the Axis</a:t>
            </a:r>
            <a:endParaRPr lang="en-US" sz="1350" dirty="0"/>
          </a:p>
        </p:txBody>
      </p:sp>
      <p:sp>
        <p:nvSpPr>
          <p:cNvPr id="17" name="Text 15"/>
          <p:cNvSpPr/>
          <p:nvPr/>
        </p:nvSpPr>
        <p:spPr>
          <a:xfrm>
            <a:off x="6185892" y="2847231"/>
            <a:ext cx="2301106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Bar charts must always start at zero. A truncated axis exaggerates differences and manufactures drama that isn't in the data.</a:t>
            </a:r>
            <a:endParaRPr lang="en-US" sz="1100" dirty="0"/>
          </a:p>
        </p:txBody>
      </p:sp>
      <p:pic>
        <p:nvPicPr>
          <p:cNvPr id="20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04120" y="123484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332000"/>
            <a:ext cx="3429000" cy="3811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249933"/>
            <a:ext cx="422902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Know Your Audience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394022" y="1905521"/>
            <a:ext cx="2392635" cy="1988046"/>
          </a:xfrm>
          <a:prstGeom prst="roundRect">
            <a:avLst>
              <a:gd name="adj" fmla="val 1070"/>
            </a:avLst>
          </a:prstGeom>
          <a:solidFill>
            <a:srgbClr val="403CCF"/>
          </a:solidFill>
          <a:ln/>
        </p:spPr>
      </p:sp>
      <p:sp>
        <p:nvSpPr>
          <p:cNvPr id="5" name="Text 2"/>
          <p:cNvSpPr/>
          <p:nvPr/>
        </p:nvSpPr>
        <p:spPr>
          <a:xfrm>
            <a:off x="535781" y="2047280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Tailor Your Depth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535781" y="2410495"/>
            <a:ext cx="2109118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Calibrate the complexity of your analysis to the expertise in the room. Experts want nuance; executives want the headline.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3035201" y="2047280"/>
            <a:ext cx="2188443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Sometimes, Ditch the Chart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3035201" y="2631951"/>
            <a:ext cx="2188443" cy="1134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If your insight is a single powerful number, let it stand alone. </a:t>
            </a:r>
            <a:r>
              <a:rPr lang="en-US" sz="11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Plain, bold text is often the most impactful data visualisation of all.</a:t>
            </a:r>
            <a:endParaRPr lang="en-US" sz="1100" dirty="0"/>
          </a:p>
        </p:txBody>
      </p:sp>
      <p:pic>
        <p:nvPicPr>
          <p:cNvPr id="11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59951" y="39826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025203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Context is King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751707"/>
            <a:ext cx="2312566" cy="142927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335815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Label Everything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96119" y="3664669"/>
            <a:ext cx="398725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chart without titles, axis labels, and a legend is just a drawing. Never assume the context is obvious.</a:t>
            </a:r>
            <a:endParaRPr lang="en-US" sz="1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553" y="1751707"/>
            <a:ext cx="2312640" cy="142927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660553" y="3358158"/>
            <a:ext cx="224864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Annotate the "Why"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4660553" y="3664669"/>
            <a:ext cx="398732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Use callout text to explain significant spikes or dips. Don't leave the audience guessing at the story behind the data.</a:t>
            </a:r>
            <a:endParaRPr lang="en-US" sz="1100" dirty="0"/>
          </a:p>
        </p:txBody>
      </p:sp>
      <p:pic>
        <p:nvPicPr>
          <p:cNvPr id="11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51999" y="152031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23515"/>
            <a:ext cx="4277618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    Strategic Storytelling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828056"/>
            <a:ext cx="5177582" cy="21429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8583" y="2422733"/>
            <a:ext cx="1293886" cy="143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9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Exploratory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618583" y="2607033"/>
            <a:ext cx="836686" cy="34436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Analyze flexibly and iterate to discover patterns</a:t>
            </a:r>
            <a:endParaRPr lang="en-US" sz="700" dirty="0"/>
          </a:p>
        </p:txBody>
      </p:sp>
      <p:sp>
        <p:nvSpPr>
          <p:cNvPr id="6" name="Text 3"/>
          <p:cNvSpPr/>
          <p:nvPr/>
        </p:nvSpPr>
        <p:spPr>
          <a:xfrm>
            <a:off x="4710181" y="2422733"/>
            <a:ext cx="836686" cy="2869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9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Communicative</a:t>
            </a:r>
            <a:endParaRPr lang="en-US" sz="900" dirty="0"/>
          </a:p>
        </p:txBody>
      </p:sp>
      <p:sp>
        <p:nvSpPr>
          <p:cNvPr id="7" name="Text 4"/>
          <p:cNvSpPr/>
          <p:nvPr/>
        </p:nvSpPr>
        <p:spPr>
          <a:xfrm>
            <a:off x="4710181" y="2750520"/>
            <a:ext cx="836686" cy="34436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Present structured, decisive insights for your audience</a:t>
            </a:r>
            <a:endParaRPr lang="en-US" sz="700" dirty="0"/>
          </a:p>
        </p:txBody>
      </p:sp>
      <p:sp>
        <p:nvSpPr>
          <p:cNvPr id="8" name="Text 5"/>
          <p:cNvSpPr/>
          <p:nvPr/>
        </p:nvSpPr>
        <p:spPr>
          <a:xfrm>
            <a:off x="6024339" y="1420862"/>
            <a:ext cx="286866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Start with Your Best Punch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024339" y="1784077"/>
            <a:ext cx="2628230" cy="13608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Lead with your most shocking or important finding. Hook the audience in the first moment — everything after becomes supporting evidence for a conclusion they already want to believe.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6024339" y="3304431"/>
            <a:ext cx="2628230" cy="1056010"/>
          </a:xfrm>
          <a:prstGeom prst="roundRect">
            <a:avLst>
              <a:gd name="adj" fmla="val 2014"/>
            </a:avLst>
          </a:prstGeom>
          <a:solidFill>
            <a:srgbClr val="C3C2F0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098" y="3524250"/>
            <a:ext cx="177180" cy="141759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485037" y="3481611"/>
            <a:ext cx="202577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Decide your mode </a:t>
            </a:r>
            <a:r>
              <a:rPr lang="en-US" sz="1100" i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before</a:t>
            </a: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you build: are you exploring, or are you persuading?</a:t>
            </a:r>
            <a:endParaRPr lang="en-US" sz="1100" dirty="0"/>
          </a:p>
        </p:txBody>
      </p:sp>
      <p:pic>
        <p:nvPicPr>
          <p:cNvPr id="15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55366" y="186929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621</Words>
  <Application>Microsoft Office PowerPoint</Application>
  <PresentationFormat>On-screen Show (16:9)</PresentationFormat>
  <Paragraphs>69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Libre Baskerville</vt:lpstr>
      <vt:lpstr>Aptos</vt:lpstr>
      <vt:lpstr>Calibri</vt:lpstr>
      <vt:lpstr>Open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Jeeva V</dc:creator>
  <cp:lastModifiedBy>student</cp:lastModifiedBy>
  <cp:revision>3</cp:revision>
  <dcterms:created xsi:type="dcterms:W3CDTF">2026-05-20T10:32:46Z</dcterms:created>
  <dcterms:modified xsi:type="dcterms:W3CDTF">2026-05-21T03:38:12Z</dcterms:modified>
</cp:coreProperties>
</file>