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embeddedFontLst>
    <p:embeddedFont>
      <p:font typeface="Libre Baskervill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5119" y="1909018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Types &amp; Scales of Measurement</a:t>
            </a:r>
            <a:endParaRPr lang="en-US" sz="2750" dirty="0"/>
          </a:p>
        </p:txBody>
      </p:sp>
      <p:sp>
        <p:nvSpPr>
          <p:cNvPr id="5" name="Text 2"/>
          <p:cNvSpPr/>
          <p:nvPr/>
        </p:nvSpPr>
        <p:spPr>
          <a:xfrm>
            <a:off x="3925119" y="3007593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Pick the right scale — or risk telling the wrong story entirely.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785664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Choose the Scale. Then Choose the Analysis.</a:t>
            </a:r>
            <a:endParaRPr lang="en-US" sz="2750" dirty="0"/>
          </a:p>
        </p:txBody>
      </p:sp>
      <p:sp>
        <p:nvSpPr>
          <p:cNvPr id="5" name="Text 2"/>
          <p:cNvSpPr/>
          <p:nvPr/>
        </p:nvSpPr>
        <p:spPr>
          <a:xfrm>
            <a:off x="496119" y="1884238"/>
            <a:ext cx="4722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Every statistical decision flows from the level of measurement. Identify your data type first — and the appropriate analysis becomes clear.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496119" y="2497336"/>
            <a:ext cx="4722763" cy="1860500"/>
          </a:xfrm>
          <a:prstGeom prst="roundRect">
            <a:avLst>
              <a:gd name="adj" fmla="val 1143"/>
            </a:avLst>
          </a:prstGeom>
          <a:solidFill>
            <a:srgbClr val="EAE8F3"/>
          </a:solidFill>
          <a:ln/>
        </p:spPr>
      </p:sp>
      <p:sp>
        <p:nvSpPr>
          <p:cNvPr id="7" name="Shape 4"/>
          <p:cNvSpPr/>
          <p:nvPr/>
        </p:nvSpPr>
        <p:spPr>
          <a:xfrm>
            <a:off x="496119" y="2497336"/>
            <a:ext cx="2361381" cy="1043657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637877" y="2639095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Identify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37877" y="2945606"/>
            <a:ext cx="207786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Determine the data type and scale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857500" y="2497336"/>
            <a:ext cx="2361381" cy="1043657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1" name="Shape 8"/>
          <p:cNvSpPr/>
          <p:nvPr/>
        </p:nvSpPr>
        <p:spPr>
          <a:xfrm>
            <a:off x="2857500" y="2497336"/>
            <a:ext cx="19050" cy="1043657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2" name="Text 9"/>
          <p:cNvSpPr/>
          <p:nvPr/>
        </p:nvSpPr>
        <p:spPr>
          <a:xfrm>
            <a:off x="2999259" y="2639095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Validate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2999259" y="2945606"/>
            <a:ext cx="207786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 which operations are permitted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96119" y="3540993"/>
            <a:ext cx="4722763" cy="816843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5" name="Shape 12"/>
          <p:cNvSpPr/>
          <p:nvPr/>
        </p:nvSpPr>
        <p:spPr>
          <a:xfrm>
            <a:off x="496119" y="3540993"/>
            <a:ext cx="4722763" cy="1905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</p:sp>
      <p:sp>
        <p:nvSpPr>
          <p:cNvPr id="16" name="Text 13"/>
          <p:cNvSpPr/>
          <p:nvPr/>
        </p:nvSpPr>
        <p:spPr>
          <a:xfrm>
            <a:off x="637877" y="3682752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Analyse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637877" y="3989263"/>
            <a:ext cx="489644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only the statistics your scale supports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1295995"/>
            <a:ext cx="447675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Rule of the Game</a:t>
            </a:r>
            <a:endParaRPr lang="en-US" sz="2750" dirty="0"/>
          </a:p>
        </p:txBody>
      </p:sp>
      <p:sp>
        <p:nvSpPr>
          <p:cNvPr id="5" name="Text 2"/>
          <p:cNvSpPr/>
          <p:nvPr/>
        </p:nvSpPr>
        <p:spPr>
          <a:xfrm>
            <a:off x="496119" y="1951583"/>
            <a:ext cx="4722763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variable's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level of measurement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is the single most important property to establish before any analysis. It determines which mathematical operations are valid, which statistics are meaningful, and which comparisons you're actually allowed to make.</a:t>
            </a:r>
            <a:endParaRPr lang="en-US" sz="1100" dirty="0"/>
          </a:p>
        </p:txBody>
      </p:sp>
      <p:sp>
        <p:nvSpPr>
          <p:cNvPr id="6" name="Shape 3"/>
          <p:cNvSpPr/>
          <p:nvPr/>
        </p:nvSpPr>
        <p:spPr>
          <a:xfrm>
            <a:off x="496119" y="3018309"/>
            <a:ext cx="4722763" cy="829196"/>
          </a:xfrm>
          <a:prstGeom prst="roundRect">
            <a:avLst>
              <a:gd name="adj" fmla="val 2565"/>
            </a:avLst>
          </a:prstGeom>
          <a:solidFill>
            <a:srgbClr val="FCF2B5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77" y="3238128"/>
            <a:ext cx="177180" cy="14175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56816" y="3195489"/>
            <a:ext cx="412030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the wrong scale → invalid statistics → misleading conclusions.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70334"/>
            <a:ext cx="400131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Two Kinds of Data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585392"/>
            <a:ext cx="2628230" cy="262823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474988" y="1990055"/>
            <a:ext cx="2517874" cy="1818903"/>
          </a:xfrm>
          <a:prstGeom prst="roundRect">
            <a:avLst>
              <a:gd name="adj" fmla="val 5027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38" y="1990055"/>
            <a:ext cx="76200" cy="181890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692947" y="215086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Qualitative Data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3692947" y="2514079"/>
            <a:ext cx="2139107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Non-numerical entries — categories or labels that describe a characteristic. Examples: eye colour, nationality, blood type.</a:t>
            </a:r>
            <a:endParaRPr lang="en-US" sz="1100" dirty="0"/>
          </a:p>
        </p:txBody>
      </p:sp>
      <p:sp>
        <p:nvSpPr>
          <p:cNvPr id="8" name="Shape 4"/>
          <p:cNvSpPr/>
          <p:nvPr/>
        </p:nvSpPr>
        <p:spPr>
          <a:xfrm>
            <a:off x="6134621" y="1990055"/>
            <a:ext cx="2517949" cy="1818903"/>
          </a:xfrm>
          <a:prstGeom prst="roundRect">
            <a:avLst>
              <a:gd name="adj" fmla="val 5027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71" y="1990055"/>
            <a:ext cx="76200" cy="181890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52580" y="215086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Quantitative Data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6352580" y="2514079"/>
            <a:ext cx="2139181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Numerical measurements or counts that can be meaningfully calculated. Examples: height, temperature, exam score.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4489" y="346770"/>
            <a:ext cx="5982667" cy="352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   Nominal: Categories Without Ranking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674489" y="2152650"/>
            <a:ext cx="1869281" cy="176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it is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674489" y="2419127"/>
            <a:ext cx="3759622" cy="4871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Nominal data places observations into </a:t>
            </a:r>
            <a:r>
              <a:rPr lang="en-US" sz="8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categories that cannot be rank-ordered</a:t>
            </a: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One category is simply </a:t>
            </a:r>
            <a:r>
              <a:rPr lang="en-US" sz="8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different</a:t>
            </a: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from another — not better, higher, or more.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74489" y="2987204"/>
            <a:ext cx="3759622" cy="55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20000"/>
              </a:lnSpc>
              <a:buSzPct val="100000"/>
              <a:buChar char="•"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Gender, race, zip code, political party</a:t>
            </a:r>
            <a:endParaRPr lang="en-US" sz="850" dirty="0"/>
          </a:p>
          <a:p>
            <a:pPr marL="342900" indent="-342900" algn="l">
              <a:lnSpc>
                <a:spcPct val="120000"/>
              </a:lnSpc>
              <a:buSzPct val="100000"/>
              <a:buChar char="•"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Arithmetic operations do </a:t>
            </a:r>
            <a:r>
              <a:rPr lang="en-US" sz="8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</a:t>
            </a: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apply</a:t>
            </a:r>
            <a:endParaRPr lang="en-US" sz="850" dirty="0"/>
          </a:p>
          <a:p>
            <a:pPr marL="342900" indent="-342900" algn="l">
              <a:lnSpc>
                <a:spcPct val="120000"/>
              </a:lnSpc>
              <a:buSzPct val="100000"/>
              <a:buChar char="•"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Only valid summary: frequency counts &amp; mode</a:t>
            </a:r>
            <a:endParaRPr lang="en-US" sz="8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503" y="935906"/>
            <a:ext cx="3759622" cy="3759622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503" y="935906"/>
            <a:ext cx="3759622" cy="3759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" y="358080"/>
            <a:ext cx="3320504" cy="44273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08884" y="348183"/>
            <a:ext cx="4955232" cy="6783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77500" lnSpcReduction="20000"/>
          </a:bodyPr>
          <a:lstStyle/>
          <a:p>
            <a:pPr marL="0" indent="0" algn="l">
              <a:lnSpc>
                <a:spcPct val="104000"/>
              </a:lnSpc>
              <a:buNone/>
            </a:pPr>
            <a:endParaRPr lang="en-US" sz="2100" dirty="0">
              <a:solidFill>
                <a:srgbClr val="403CCF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l">
              <a:lnSpc>
                <a:spcPct val="104000"/>
              </a:lnSpc>
              <a:buNone/>
            </a:pPr>
            <a:r>
              <a:rPr lang="en-US" sz="21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Ordinal: You Can Rank, But Not Measure Distance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3808884" y="1151186"/>
            <a:ext cx="4955232" cy="306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Ordinal data gives you a meaningful </a:t>
            </a:r>
            <a:r>
              <a:rPr lang="en-US" sz="8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order</a:t>
            </a: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between categories — but the </a:t>
            </a:r>
            <a:r>
              <a:rPr lang="en-US" sz="8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gaps between ranks are unknown and unequal</a:t>
            </a: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884" y="1551236"/>
            <a:ext cx="542702" cy="6511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434632" y="1659731"/>
            <a:ext cx="18139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Freshman</a:t>
            </a:r>
            <a:endParaRPr lang="en-US" sz="1050" dirty="0"/>
          </a:p>
        </p:txBody>
      </p:sp>
      <p:sp>
        <p:nvSpPr>
          <p:cNvPr id="8" name="Text 4"/>
          <p:cNvSpPr/>
          <p:nvPr/>
        </p:nvSpPr>
        <p:spPr>
          <a:xfrm>
            <a:off x="4434632" y="1879104"/>
            <a:ext cx="4709368" cy="15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 1</a:t>
            </a:r>
            <a:endParaRPr lang="en-US" sz="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884" y="2202433"/>
            <a:ext cx="542702" cy="6511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34632" y="2310929"/>
            <a:ext cx="18139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Sophomore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4434632" y="2530301"/>
            <a:ext cx="4709368" cy="15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 2</a:t>
            </a:r>
            <a:endParaRPr lang="en-US" sz="8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884" y="2853630"/>
            <a:ext cx="542702" cy="65119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434632" y="2962126"/>
            <a:ext cx="18139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Junior</a:t>
            </a:r>
            <a:endParaRPr lang="en-US" sz="1050" dirty="0"/>
          </a:p>
        </p:txBody>
      </p:sp>
      <p:sp>
        <p:nvSpPr>
          <p:cNvPr id="14" name="Text 8"/>
          <p:cNvSpPr/>
          <p:nvPr/>
        </p:nvSpPr>
        <p:spPr>
          <a:xfrm>
            <a:off x="4434632" y="3181499"/>
            <a:ext cx="4709368" cy="15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 3</a:t>
            </a:r>
            <a:endParaRPr lang="en-US" sz="8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884" y="3504828"/>
            <a:ext cx="542702" cy="65119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434632" y="3613324"/>
            <a:ext cx="1813917" cy="169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Senior</a:t>
            </a:r>
            <a:endParaRPr lang="en-US" sz="1050" dirty="0"/>
          </a:p>
        </p:txBody>
      </p:sp>
      <p:sp>
        <p:nvSpPr>
          <p:cNvPr id="17" name="Text 10"/>
          <p:cNvSpPr/>
          <p:nvPr/>
        </p:nvSpPr>
        <p:spPr>
          <a:xfrm>
            <a:off x="4434632" y="3832696"/>
            <a:ext cx="4709368" cy="153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Year 4</a:t>
            </a:r>
            <a:endParaRPr lang="en-US" sz="850" dirty="0"/>
          </a:p>
        </p:txBody>
      </p:sp>
      <p:sp>
        <p:nvSpPr>
          <p:cNvPr id="18" name="Shape 11"/>
          <p:cNvSpPr/>
          <p:nvPr/>
        </p:nvSpPr>
        <p:spPr>
          <a:xfrm>
            <a:off x="3808884" y="4249489"/>
            <a:ext cx="4955232" cy="545753"/>
          </a:xfrm>
          <a:prstGeom prst="roundRect">
            <a:avLst>
              <a:gd name="adj" fmla="val 2983"/>
            </a:avLst>
          </a:prstGeom>
          <a:solidFill>
            <a:srgbClr val="B6D6FC"/>
          </a:solidFill>
          <a:ln/>
        </p:spPr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379" y="4404420"/>
            <a:ext cx="135657" cy="108496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4161532" y="4359622"/>
            <a:ext cx="4494088" cy="306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18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 know Senior &gt; Junior, but not </a:t>
            </a:r>
            <a:r>
              <a:rPr lang="en-US" sz="850" i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much</a:t>
            </a:r>
            <a:r>
              <a:rPr lang="en-US" sz="8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greater. Calculating an average rank is misleading.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23590"/>
            <a:ext cx="7643961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 Interval: Distances Matter, Zero Doesn't</a:t>
            </a:r>
            <a:endParaRPr lang="en-US" sz="2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1585392"/>
            <a:ext cx="2628230" cy="262823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74988" y="1420937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properties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3474988" y="1784152"/>
            <a:ext cx="5177582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Interval scales have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equal, meaningful distances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between values — but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true zero point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Zero is just another value on the scale, not an absence of the property.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474988" y="2592139"/>
            <a:ext cx="5177582" cy="7795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Differences between values are valid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Averages can be computed</a:t>
            </a:r>
            <a:endParaRPr lang="en-US" sz="11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Ratios are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not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meaningful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3474988" y="3531171"/>
            <a:ext cx="5177582" cy="829196"/>
          </a:xfrm>
          <a:prstGeom prst="roundRect">
            <a:avLst>
              <a:gd name="adj" fmla="val 2565"/>
            </a:avLst>
          </a:prstGeom>
          <a:solidFill>
            <a:srgbClr val="C3C2F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747" y="3750990"/>
            <a:ext cx="177180" cy="14175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5685" y="3708350"/>
            <a:ext cx="457512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 °C ≠ "no temperature." It's the freezing point of water — an arbitrary reference.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6" y="378693"/>
            <a:ext cx="3289474" cy="43860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7379" y="642863"/>
            <a:ext cx="4738241" cy="8721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Ratio: The Scale That Lets You Compare Multiples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3917379" y="1721048"/>
            <a:ext cx="4738241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Ratio is the </a:t>
            </a:r>
            <a:r>
              <a:rPr lang="en-US" sz="10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most powerful</a:t>
            </a: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level of measurement. It shares all the properties of an interval scale — plus a </a:t>
            </a:r>
            <a:r>
              <a:rPr lang="en-US" sz="10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true zero point</a:t>
            </a: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that represents a genuine absence of the quantity.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3917379" y="2539901"/>
            <a:ext cx="2300436" cy="1022375"/>
          </a:xfrm>
          <a:prstGeom prst="roundRect">
            <a:avLst>
              <a:gd name="adj" fmla="val 2047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4056906" y="2679427"/>
            <a:ext cx="22015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Age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056906" y="2979837"/>
            <a:ext cx="2021384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 years = not yet born. "Twice as old" is meaningful.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6355184" y="2539901"/>
            <a:ext cx="2300436" cy="1022375"/>
          </a:xfrm>
          <a:prstGeom prst="roundRect">
            <a:avLst>
              <a:gd name="adj" fmla="val 2047"/>
            </a:avLst>
          </a:prstGeom>
          <a:solidFill>
            <a:srgbClr val="EAE8F3"/>
          </a:solidFill>
          <a:ln/>
        </p:spPr>
      </p:sp>
      <p:sp>
        <p:nvSpPr>
          <p:cNvPr id="10" name="Text 7"/>
          <p:cNvSpPr/>
          <p:nvPr/>
        </p:nvSpPr>
        <p:spPr>
          <a:xfrm>
            <a:off x="6494711" y="2679427"/>
            <a:ext cx="22015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Weight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6494711" y="2979837"/>
            <a:ext cx="2021384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 kg = no mass. One object truly can be twice as heavy.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917379" y="3699644"/>
            <a:ext cx="4738241" cy="800919"/>
          </a:xfrm>
          <a:prstGeom prst="roundRect">
            <a:avLst>
              <a:gd name="adj" fmla="val 2614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4056906" y="3839170"/>
            <a:ext cx="22015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Height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4056906" y="4139580"/>
            <a:ext cx="491638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 cm = no height. Proportional comparisons are valid.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85019"/>
            <a:ext cx="8151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Hidden Trap: Same Numbers, Different Meaning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394022" y="2083594"/>
            <a:ext cx="4107135" cy="1312962"/>
          </a:xfrm>
          <a:prstGeom prst="roundRect">
            <a:avLst>
              <a:gd name="adj" fmla="val 1620"/>
            </a:avLst>
          </a:prstGeom>
          <a:solidFill>
            <a:srgbClr val="403CCF"/>
          </a:solidFill>
          <a:ln/>
        </p:spPr>
      </p:sp>
      <p:sp>
        <p:nvSpPr>
          <p:cNvPr id="4" name="Text 2"/>
          <p:cNvSpPr/>
          <p:nvPr/>
        </p:nvSpPr>
        <p:spPr>
          <a:xfrm>
            <a:off x="535781" y="2225353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Interval Example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35781" y="2588568"/>
            <a:ext cx="3823618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 °C − 10 °C = a real 10-degree difference. But </a:t>
            </a:r>
            <a:r>
              <a:rPr lang="en-US" sz="11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 °C is not "twice as hot"</a:t>
            </a:r>
            <a:r>
              <a:rPr lang="en-US" sz="110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 10 °C — because zero is arbitrary.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749701" y="2225353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Ratio Example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49701" y="2588568"/>
            <a:ext cx="390294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person aged 20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genuinely twice as old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 a person aged 10 — because age has a true zero. The same arithmetic, entirely different validity.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96119" y="3556025"/>
            <a:ext cx="8151763" cy="602382"/>
          </a:xfrm>
          <a:prstGeom prst="roundRect">
            <a:avLst>
              <a:gd name="adj" fmla="val 3530"/>
            </a:avLst>
          </a:prstGeom>
          <a:solidFill>
            <a:srgbClr val="FCF2B5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7" y="3775844"/>
            <a:ext cx="177180" cy="14175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56816" y="3733205"/>
            <a:ext cx="800650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Applying ratio reasoning to interval data is one of the most common errors in data analysis.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30585"/>
            <a:ext cx="6037659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Quick "What's Allowed?" Guide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496119" y="1357089"/>
            <a:ext cx="4004965" cy="1507034"/>
          </a:xfrm>
          <a:prstGeom prst="roundRect">
            <a:avLst>
              <a:gd name="adj" fmla="val 1411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15169" y="1376139"/>
            <a:ext cx="3966865" cy="425276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5" name="Text 3"/>
          <p:cNvSpPr/>
          <p:nvPr/>
        </p:nvSpPr>
        <p:spPr>
          <a:xfrm>
            <a:off x="2163663" y="1455837"/>
            <a:ext cx="4412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656927" y="194317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Nominal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56927" y="2249686"/>
            <a:ext cx="368334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frequencies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only. Mode is the only valid average. No ranking, no arithmetic.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642842" y="1357089"/>
            <a:ext cx="4005039" cy="1507034"/>
          </a:xfrm>
          <a:prstGeom prst="roundRect">
            <a:avLst>
              <a:gd name="adj" fmla="val 1411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661892" y="1376139"/>
            <a:ext cx="3966939" cy="425276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0" name="Text 8"/>
          <p:cNvSpPr/>
          <p:nvPr/>
        </p:nvSpPr>
        <p:spPr>
          <a:xfrm>
            <a:off x="6310461" y="1455837"/>
            <a:ext cx="4412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4803651" y="1943174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Ordinal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803651" y="2249686"/>
            <a:ext cx="368342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Compare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order and ranks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Median is appropriate. Do not assume equal distances.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96119" y="3005882"/>
            <a:ext cx="4004965" cy="1507034"/>
          </a:xfrm>
          <a:prstGeom prst="roundRect">
            <a:avLst>
              <a:gd name="adj" fmla="val 1411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15169" y="3024932"/>
            <a:ext cx="3966865" cy="425276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15" name="Text 13"/>
          <p:cNvSpPr/>
          <p:nvPr/>
        </p:nvSpPr>
        <p:spPr>
          <a:xfrm>
            <a:off x="2163663" y="3104629"/>
            <a:ext cx="4412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656927" y="3591967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Interval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656927" y="3898478"/>
            <a:ext cx="368334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Compute </a:t>
            </a: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differences and means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Standard deviation is valid. Avoid zero-based ratios.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42842" y="3005882"/>
            <a:ext cx="4005039" cy="1507034"/>
          </a:xfrm>
          <a:prstGeom prst="roundRect">
            <a:avLst>
              <a:gd name="adj" fmla="val 1411"/>
            </a:avLst>
          </a:prstGeom>
          <a:solidFill>
            <a:srgbClr val="FBFAFF"/>
          </a:solidFill>
          <a:ln w="19050">
            <a:solidFill>
              <a:srgbClr val="D0CED9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61892" y="3024932"/>
            <a:ext cx="3966939" cy="425276"/>
          </a:xfrm>
          <a:prstGeom prst="rect">
            <a:avLst/>
          </a:prstGeom>
          <a:solidFill>
            <a:srgbClr val="EAE8F3"/>
          </a:solidFill>
          <a:ln/>
        </p:spPr>
      </p:sp>
      <p:sp>
        <p:nvSpPr>
          <p:cNvPr id="20" name="Text 18"/>
          <p:cNvSpPr/>
          <p:nvPr/>
        </p:nvSpPr>
        <p:spPr>
          <a:xfrm>
            <a:off x="6310461" y="3104629"/>
            <a:ext cx="441201" cy="26580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4803651" y="3591967"/>
            <a:ext cx="22292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Ratio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4803651" y="3898478"/>
            <a:ext cx="368342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 operations valid</a:t>
            </a:r>
            <a:r>
              <a:rPr lang="en-US" sz="11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— differences, averages, ratios, and geometric mean all make sense.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635</Words>
  <Application>Microsoft Office PowerPoint</Application>
  <PresentationFormat>On-screen Show (16:9)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Libre Baskerville</vt:lpstr>
      <vt:lpstr>Aptos</vt:lpstr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Jeeva V</dc:creator>
  <cp:lastModifiedBy>student</cp:lastModifiedBy>
  <cp:revision>3</cp:revision>
  <dcterms:created xsi:type="dcterms:W3CDTF">2026-05-20T10:41:09Z</dcterms:created>
  <dcterms:modified xsi:type="dcterms:W3CDTF">2026-05-21T03:38:59Z</dcterms:modified>
</cp:coreProperties>
</file>