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66" r:id="rId3"/>
    <p:sldId id="267" r:id="rId4"/>
    <p:sldId id="268" r:id="rId5"/>
    <p:sldId id="274" r:id="rId6"/>
    <p:sldId id="275" r:id="rId7"/>
    <p:sldId id="276" r:id="rId8"/>
    <p:sldId id="277" r:id="rId9"/>
    <p:sldId id="278" r:id="rId10"/>
    <p:sldId id="279" r:id="rId11"/>
    <p:sldId id="280" r:id="rId12"/>
    <p:sldId id="289" r:id="rId13"/>
    <p:sldId id="290" r:id="rId14"/>
    <p:sldId id="291" r:id="rId15"/>
    <p:sldId id="2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627"/>
    <p:restoredTop sz="94206"/>
  </p:normalViewPr>
  <p:slideViewPr>
    <p:cSldViewPr snapToGrid="0">
      <p:cViewPr varScale="1">
        <p:scale>
          <a:sx n="68" d="100"/>
          <a:sy n="68" d="100"/>
        </p:scale>
        <p:origin x="21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7" name="Date Placeholder 6"/>
          <p:cNvSpPr>
            <a:spLocks noGrp="1"/>
          </p:cNvSpPr>
          <p:nvPr>
            <p:ph type="dt" sz="half" idx="10"/>
          </p:nvPr>
        </p:nvSpPr>
        <p:spPr/>
        <p:txBody>
          <a:bodyPr/>
          <a:lstStyle/>
          <a:p>
            <a:fld id="{59CDF5F8-6AC1-6849-A5D4-C11F692AD4D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59CDF5F8-6AC1-6849-A5D4-C11F692AD4D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DF5F8-6AC1-6849-A5D4-C11F692AD4D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DF5F8-6AC1-6849-A5D4-C11F692AD4D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32A8A-1863-AE4F-8513-BD7315F1DA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jpe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33" y="320221"/>
            <a:ext cx="8400049" cy="1325443"/>
          </a:xfrm>
        </p:spPr>
        <p:txBody>
          <a:bodyPr>
            <a:normAutofit fontScale="90000"/>
          </a:bodyPr>
          <a:lstStyle/>
          <a:p>
            <a:pPr defTabSz="914400">
              <a:spcBef>
                <a:spcPts val="0"/>
              </a:spcBef>
              <a:defRPr/>
            </a:pP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SNS COLLEGE OF TECHNOLOGY</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Coimbatore-35</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An Autonomous Institution</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b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endParaRPr lang="en-IN" sz="1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66750" y="1663015"/>
            <a:ext cx="9971698" cy="342668"/>
          </a:xfrm>
        </p:spPr>
        <p:txBody>
          <a:bodyPr>
            <a:normAutofit fontScale="72500"/>
          </a:bodyPr>
          <a:lstStyle/>
          <a:p>
            <a:r>
              <a:rPr lang="en-US" b="1" dirty="0">
                <a:latin typeface="Times New Roman" panose="02020603050405020304" pitchFamily="18" charset="0"/>
                <a:ea typeface="Cambria" panose="02040503050406030204"/>
                <a:cs typeface="Times New Roman" panose="02020603050405020304" pitchFamily="18" charset="0"/>
                <a:sym typeface="Cambria" panose="02040503050406030204"/>
              </a:rPr>
              <a:t>Department Of ECE</a:t>
            </a:r>
            <a:endParaRPr lang="en-US" b="1" dirty="0">
              <a:latin typeface="Times New Roman" panose="02020603050405020304" pitchFamily="18" charset="0"/>
              <a:ea typeface="Cambria" panose="02040503050406030204"/>
              <a:cs typeface="Times New Roman" panose="02020603050405020304" pitchFamily="18" charset="0"/>
              <a:sym typeface="Cambria" panose="02040503050406030204"/>
            </a:endParaRPr>
          </a:p>
          <a:p>
            <a:endParaRPr lang="en-IN"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E427019B-E70F-4FF5-87A8-26CF74CED4A6}" type="slidenum">
              <a:rPr lang="en-IN" smtClean="0">
                <a:latin typeface="Times New Roman" panose="02020603050405020304" pitchFamily="18" charset="0"/>
                <a:cs typeface="Times New Roman" panose="02020603050405020304" pitchFamily="18" charset="0"/>
              </a:rPr>
            </a:fld>
            <a:endParaRPr lang="en-IN">
              <a:latin typeface="Times New Roman" panose="02020603050405020304" pitchFamily="18" charset="0"/>
              <a:cs typeface="Times New Roman" panose="02020603050405020304" pitchFamily="18" charset="0"/>
            </a:endParaRPr>
          </a:p>
        </p:txBody>
      </p:sp>
      <p:sp>
        <p:nvSpPr>
          <p:cNvPr id="12" name="Subtitle 2"/>
          <p:cNvSpPr txBox="1"/>
          <p:nvPr/>
        </p:nvSpPr>
        <p:spPr>
          <a:xfrm>
            <a:off x="1248266" y="2980894"/>
            <a:ext cx="10105534"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Times New Roman" panose="02020603050405020304" pitchFamily="18" charset="0"/>
                <a:cs typeface="Times New Roman" panose="02020603050405020304" pitchFamily="18" charset="0"/>
              </a:rPr>
              <a:t>UNIT-3</a:t>
            </a:r>
            <a:r>
              <a:rPr lang="en-US" dirty="0">
                <a:latin typeface="Times New Roman" panose="02020603050405020304" pitchFamily="18" charset="0"/>
                <a:cs typeface="Times New Roman" panose="02020603050405020304" pitchFamily="18" charset="0"/>
              </a:rPr>
              <a:t> </a:t>
            </a:r>
            <a:r>
              <a:rPr lang="en-US" altLang="en-US" b="1" dirty="0"/>
              <a:t>LARGE LANGUAGE MODELS (LLMs), RAG, AND MCP</a:t>
            </a:r>
            <a:r>
              <a:rPr lang="en-IN" dirty="0"/>
              <a:t> </a:t>
            </a:r>
            <a:endParaRPr lang="en-IN" dirty="0">
              <a:latin typeface="Times New Roman" panose="02020603050405020304" pitchFamily="18" charset="0"/>
              <a:cs typeface="Times New Roman" panose="02020603050405020304" pitchFamily="18" charset="0"/>
            </a:endParaRPr>
          </a:p>
        </p:txBody>
      </p:sp>
      <p:sp>
        <p:nvSpPr>
          <p:cNvPr id="13" name="Subtitle 2"/>
          <p:cNvSpPr txBox="1"/>
          <p:nvPr/>
        </p:nvSpPr>
        <p:spPr>
          <a:xfrm>
            <a:off x="2305553" y="3668233"/>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sp>
        <p:nvSpPr>
          <p:cNvPr id="5" name="Subtitle 2"/>
          <p:cNvSpPr txBox="1"/>
          <p:nvPr/>
        </p:nvSpPr>
        <p:spPr>
          <a:xfrm>
            <a:off x="1580443" y="2365704"/>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665" b="1" dirty="0">
                <a:latin typeface="Times New Roman" panose="02020603050405020304" pitchFamily="18" charset="0"/>
                <a:cs typeface="Times New Roman" panose="02020603050405020304" pitchFamily="18" charset="0"/>
              </a:rPr>
              <a:t>23ECE604 - GEN AI</a:t>
            </a:r>
            <a:endParaRPr lang="en-IN" sz="2665"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4213860" y="5033010"/>
            <a:ext cx="4428490" cy="36830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C.PARKAVI AP/AIML</a:t>
            </a:r>
            <a:endParaRPr lang="en-US" dirty="0">
              <a:latin typeface="Times New Roman" panose="02020603050405020304" pitchFamily="18" charset="0"/>
              <a:cs typeface="Times New Roman" panose="02020603050405020304" pitchFamily="18" charset="0"/>
            </a:endParaRPr>
          </a:p>
        </p:txBody>
      </p:sp>
      <p:pic>
        <p:nvPicPr>
          <p:cNvPr id="9" name="object 7"/>
          <p:cNvPicPr/>
          <p:nvPr/>
        </p:nvPicPr>
        <p:blipFill>
          <a:blip r:embed="rId1" cstate="print"/>
          <a:stretch>
            <a:fillRect/>
          </a:stretch>
        </p:blipFill>
        <p:spPr>
          <a:xfrm>
            <a:off x="10283484" y="190752"/>
            <a:ext cx="1709928" cy="873172"/>
          </a:xfrm>
          <a:prstGeom prst="rect">
            <a:avLst/>
          </a:prstGeom>
        </p:spPr>
      </p:pic>
      <p:sp>
        <p:nvSpPr>
          <p:cNvPr id="14" name="TextBox 13"/>
          <p:cNvSpPr txBox="1"/>
          <p:nvPr/>
        </p:nvSpPr>
        <p:spPr>
          <a:xfrm>
            <a:off x="3896360" y="4171315"/>
            <a:ext cx="5706110" cy="645160"/>
          </a:xfrm>
          <a:prstGeom prst="rect">
            <a:avLst/>
          </a:prstGeom>
          <a:noFill/>
        </p:spPr>
        <p:txBody>
          <a:bodyPr wrap="square">
            <a:spAutoFit/>
          </a:bodyPr>
          <a:lstStyle/>
          <a:p>
            <a:r>
              <a:rPr lang="en-US" dirty="0">
                <a:latin typeface="Times New Roman" panose="02020603050405020304" pitchFamily="18" charset="0"/>
                <a:ea typeface="Times New Roman" panose="02020603050405020304" pitchFamily="18" charset="0"/>
                <a:cs typeface="Times New Roman" panose="02020603050405020304" pitchFamily="18" charset="0"/>
              </a:rPr>
              <a:t>TOPIC-</a:t>
            </a:r>
            <a:r>
              <a:rPr lang="en-US" dirty="0"/>
              <a:t> </a:t>
            </a:r>
            <a:r>
              <a:rPr lang="en-US" altLang="en-US" dirty="0"/>
              <a:t>Transformer fundamentals</a:t>
            </a:r>
            <a:r>
              <a:rPr lang="en-US" dirty="0"/>
              <a:t> </a:t>
            </a:r>
            <a:endParaRPr lang="en-IN" dirty="0"/>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063625"/>
            <a:ext cx="9095740" cy="5113655"/>
          </a:xfrm>
        </p:spPr>
        <p:txBody>
          <a:bodyPr>
            <a:normAutofit/>
          </a:bodyPr>
          <a:lstStyle/>
          <a:p>
            <a:pPr marL="0" indent="0">
              <a:buNone/>
            </a:pPr>
            <a:r>
              <a:rPr lang="en-US" altLang="en-US" dirty="0"/>
              <a:t>Positional Encoding</a:t>
            </a:r>
            <a:endParaRPr lang="en-US" altLang="en-US" dirty="0"/>
          </a:p>
          <a:p>
            <a:endParaRPr lang="en-US" altLang="en-US" dirty="0"/>
          </a:p>
          <a:p>
            <a:r>
              <a:rPr lang="en-US" altLang="en-US" dirty="0"/>
              <a:t>Transformers have no recurrence or convolution</a:t>
            </a:r>
            <a:endParaRPr lang="en-US" altLang="en-US" dirty="0"/>
          </a:p>
          <a:p>
            <a:r>
              <a:rPr lang="en-US" altLang="en-US" dirty="0"/>
              <a:t>Adds positional information using sine and cosine functions</a:t>
            </a:r>
            <a:endParaRPr lang="en-US" altLang="en-US" dirty="0"/>
          </a:p>
          <a:p>
            <a:r>
              <a:rPr lang="en-US" altLang="en-US" dirty="0"/>
              <a:t>Formula:</a:t>
            </a:r>
            <a:endParaRPr lang="en-US" altLang="en-US" dirty="0"/>
          </a:p>
          <a:p>
            <a:r>
              <a:rPr lang="en-US" altLang="en-US" dirty="0"/>
              <a:t>PE(pos, 2i) = sin(pos / 10000^(2i/d_model))</a:t>
            </a:r>
            <a:endParaRPr lang="en-US" altLang="en-US" dirty="0"/>
          </a:p>
          <a:p>
            <a:r>
              <a:rPr lang="en-US" altLang="en-US" dirty="0"/>
              <a:t>PE(pos, 2i+1) = cos(pos / 10000^(2i/d_model))</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Mind Map</a:t>
            </a:r>
            <a:endParaRPr 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
        <p:nvSpPr>
          <p:cNvPr id="8" name="Content Placeholder 7"/>
          <p:cNvSpPr/>
          <p:nvPr>
            <p:ph idx="1"/>
          </p:nvPr>
        </p:nvSpPr>
        <p:spPr/>
        <p:txBody>
          <a:bodyPr/>
          <a:p>
            <a:r>
              <a:rPr lang="en-US" altLang="en-US"/>
              <a:t>Transformer → </a:t>
            </a:r>
            <a:endParaRPr lang="en-US" altLang="en-US"/>
          </a:p>
          <a:p>
            <a:r>
              <a:rPr lang="en-US" altLang="en-US"/>
              <a:t>Encoder/Decoder → </a:t>
            </a:r>
            <a:endParaRPr lang="en-US" altLang="en-US"/>
          </a:p>
          <a:p>
            <a:r>
              <a:rPr lang="en-US" altLang="en-US"/>
              <a:t>Self-Attention → </a:t>
            </a:r>
            <a:endParaRPr lang="en-US" altLang="en-US"/>
          </a:p>
          <a:p>
            <a:r>
              <a:rPr lang="en-US" altLang="en-US"/>
              <a:t>Multi-Head → </a:t>
            </a:r>
            <a:endParaRPr lang="en-US" altLang="en-US"/>
          </a:p>
          <a:p>
            <a:r>
              <a:rPr lang="en-US" altLang="en-US"/>
              <a:t>Positional Encoding →</a:t>
            </a:r>
            <a:endParaRPr lang="en-US" altLang="en-US"/>
          </a:p>
          <a:p>
            <a:r>
              <a:rPr lang="en-US" altLang="en-US"/>
              <a:t> Applications)</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US" dirty="0"/>
          </a:p>
        </p:txBody>
      </p:sp>
      <p:sp>
        <p:nvSpPr>
          <p:cNvPr id="3" name="Content Placeholder 2"/>
          <p:cNvSpPr>
            <a:spLocks noGrp="1"/>
          </p:cNvSpPr>
          <p:nvPr>
            <p:ph idx="1"/>
          </p:nvPr>
        </p:nvSpPr>
        <p:spPr/>
        <p:txBody>
          <a:bodyPr/>
          <a:lstStyle/>
          <a:p>
            <a:pPr algn="just"/>
            <a:r>
              <a:rPr lang="en-US" altLang="en-US" dirty="0"/>
              <a:t>The Transformer architecture revolutionized the field of Artificial Intelligence by replacing recurrence with attention. It forms the backbone of today’s most powerful AI systems and continues to drive innovation across domains.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Riddle</a:t>
            </a:r>
            <a:endParaRPr lang="en-US" dirty="0"/>
          </a:p>
        </p:txBody>
      </p:sp>
      <p:sp>
        <p:nvSpPr>
          <p:cNvPr id="3" name="Content Placeholder 2"/>
          <p:cNvSpPr>
            <a:spLocks noGrp="1"/>
          </p:cNvSpPr>
          <p:nvPr>
            <p:ph idx="1"/>
          </p:nvPr>
        </p:nvSpPr>
        <p:spPr/>
        <p:txBody>
          <a:bodyPr/>
          <a:lstStyle/>
          <a:p>
            <a:r>
              <a:rPr lang="en-US" altLang="en-US" dirty="0"/>
              <a:t>I don’t use recurrence, yet I understand context far,</a:t>
            </a:r>
            <a:endParaRPr lang="en-US" altLang="en-US" dirty="0"/>
          </a:p>
          <a:p>
            <a:r>
              <a:rPr lang="en-US" altLang="en-US" dirty="0"/>
              <a:t>I look at everything at once, no matter where you are.</a:t>
            </a:r>
            <a:endParaRPr lang="en-US" altLang="en-US" dirty="0"/>
          </a:p>
          <a:p>
            <a:r>
              <a:rPr lang="en-US" altLang="en-US" dirty="0"/>
              <a:t>Attention is all I need, said the paper in 2017,</a:t>
            </a:r>
            <a:endParaRPr lang="en-US" altLang="en-US" dirty="0"/>
          </a:p>
          <a:p>
            <a:r>
              <a:rPr lang="en-US" altLang="en-US" dirty="0"/>
              <a:t>Now I power ChatGPT and everything in between.</a:t>
            </a:r>
            <a:endParaRPr lang="en-US" altLang="en-US" dirty="0"/>
          </a:p>
          <a:p>
            <a:r>
              <a:rPr lang="en-US" altLang="en-US" dirty="0"/>
              <a:t>What am I?</a:t>
            </a:r>
            <a:endParaRPr lang="en-US" altLang="en-US" dirty="0"/>
          </a:p>
          <a:p>
            <a:endParaRPr 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a:p>
            <a:pPr marL="0" indent="0" algn="ctr">
              <a:buNone/>
            </a:pPr>
            <a:r>
              <a:rPr lang="en-US" sz="8000" dirty="0">
                <a:latin typeface="Brush Script MT" panose="03060802040406070304" pitchFamily="66" charset="-122"/>
                <a:ea typeface="Brush Script MT" panose="03060802040406070304" pitchFamily="66" charset="-122"/>
                <a:cs typeface="Brush Script MT" panose="03060802040406070304" pitchFamily="66" charset="-122"/>
              </a:rPr>
              <a:t>THANK YOU</a:t>
            </a: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a:t>
            </a:r>
            <a:endParaRPr lang="en-US" dirty="0"/>
          </a:p>
        </p:txBody>
      </p:sp>
      <p:sp>
        <p:nvSpPr>
          <p:cNvPr id="3" name="Content Placeholder 2"/>
          <p:cNvSpPr>
            <a:spLocks noGrp="1"/>
          </p:cNvSpPr>
          <p:nvPr>
            <p:ph idx="1"/>
          </p:nvPr>
        </p:nvSpPr>
        <p:spPr/>
        <p:txBody>
          <a:bodyPr>
            <a:normAutofit/>
          </a:bodyPr>
          <a:lstStyle/>
          <a:p>
            <a:pPr marL="0" indent="0">
              <a:buNone/>
            </a:pPr>
            <a:endParaRPr lang="en-IN" dirty="0"/>
          </a:p>
          <a:p>
            <a:r>
              <a:rPr lang="en-US" altLang="en-US" dirty="0"/>
              <a:t>Data Visualization</a:t>
            </a:r>
            <a:endParaRPr lang="en-US" altLang="en-US" dirty="0"/>
          </a:p>
          <a:p>
            <a:r>
              <a:rPr lang="en-US" altLang="en-US" dirty="0"/>
              <a:t>Helps in understanding complex data through charts and graphs</a:t>
            </a:r>
            <a:endParaRPr lang="en-US" altLang="en-US" dirty="0"/>
          </a:p>
          <a:p>
            <a:r>
              <a:rPr lang="en-US" altLang="en-US" dirty="0"/>
              <a:t>Supports better decision-making</a:t>
            </a:r>
            <a:endParaRPr lang="en-US" altLang="en-US" dirty="0"/>
          </a:p>
          <a:p>
            <a:r>
              <a:rPr lang="en-US" altLang="en-US" dirty="0"/>
              <a:t>Includes various chart types and dashboard principles</a:t>
            </a:r>
            <a:endParaRPr lang="en-US" altLang="en-US" dirty="0"/>
          </a:p>
          <a:p>
            <a:endParaRPr 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Included</a:t>
            </a:r>
            <a:endParaRPr lang="en-US" dirty="0"/>
          </a:p>
        </p:txBody>
      </p:sp>
      <p:sp>
        <p:nvSpPr>
          <p:cNvPr id="3" name="Content Placeholder 2"/>
          <p:cNvSpPr>
            <a:spLocks noGrp="1"/>
          </p:cNvSpPr>
          <p:nvPr>
            <p:ph idx="1"/>
          </p:nvPr>
        </p:nvSpPr>
        <p:spPr/>
        <p:txBody>
          <a:bodyPr>
            <a:normAutofit fontScale="60000"/>
          </a:bodyPr>
          <a:lstStyle/>
          <a:p>
            <a:r>
              <a:rPr lang="en-US" altLang="en-US" dirty="0"/>
              <a:t>Introduction to Transformers</a:t>
            </a:r>
            <a:endParaRPr lang="en-US" altLang="en-US" dirty="0"/>
          </a:p>
          <a:p>
            <a:r>
              <a:rPr lang="en-US" altLang="en-US" dirty="0"/>
              <a:t>Problem Statement &amp; Need for Transformers</a:t>
            </a:r>
            <a:endParaRPr lang="en-US" altLang="en-US" dirty="0"/>
          </a:p>
          <a:p>
            <a:r>
              <a:rPr lang="en-US" altLang="en-US" dirty="0"/>
              <a:t>Empathize – Why Transformers Changed AI</a:t>
            </a:r>
            <a:endParaRPr lang="en-US" altLang="en-US" dirty="0"/>
          </a:p>
          <a:p>
            <a:r>
              <a:rPr lang="en-US" altLang="en-US" dirty="0"/>
              <a:t>Define – Core Components</a:t>
            </a:r>
            <a:endParaRPr lang="en-US" altLang="en-US" dirty="0"/>
          </a:p>
          <a:p>
            <a:r>
              <a:rPr lang="en-US" altLang="en-US" dirty="0"/>
              <a:t>Architecture of Transformer</a:t>
            </a:r>
            <a:endParaRPr lang="en-US" altLang="en-US" dirty="0"/>
          </a:p>
          <a:p>
            <a:r>
              <a:rPr lang="en-US" altLang="en-US" dirty="0"/>
              <a:t>Self-Attention Mechanism</a:t>
            </a:r>
            <a:endParaRPr lang="en-US" altLang="en-US" dirty="0"/>
          </a:p>
          <a:p>
            <a:r>
              <a:rPr lang="en-US" altLang="en-US" dirty="0"/>
              <a:t>Multi-Head Attention</a:t>
            </a:r>
            <a:endParaRPr lang="en-US" altLang="en-US" dirty="0"/>
          </a:p>
          <a:p>
            <a:r>
              <a:rPr lang="en-US" altLang="en-US" dirty="0"/>
              <a:t>Positional Encoding</a:t>
            </a:r>
            <a:endParaRPr lang="en-US" altLang="en-US" dirty="0"/>
          </a:p>
          <a:p>
            <a:r>
              <a:rPr lang="en-US" altLang="en-US" dirty="0"/>
              <a:t>Encoder &amp; Decoder Stacks</a:t>
            </a:r>
            <a:endParaRPr lang="en-US" altLang="en-US" dirty="0"/>
          </a:p>
          <a:p>
            <a:r>
              <a:rPr lang="en-US" altLang="en-US" dirty="0"/>
              <a:t>Advantages &amp; Applications</a:t>
            </a:r>
            <a:endParaRPr lang="en-US" altLang="en-US" dirty="0"/>
          </a:p>
          <a:p>
            <a:r>
              <a:rPr lang="en-US" altLang="en-US" dirty="0"/>
              <a:t>Best Practices &amp; Limitations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Problem Statement</a:t>
            </a:r>
            <a:endParaRPr lang="en-US" dirty="0"/>
          </a:p>
        </p:txBody>
      </p:sp>
      <p:sp>
        <p:nvSpPr>
          <p:cNvPr id="3" name="Content Placeholder 2"/>
          <p:cNvSpPr>
            <a:spLocks noGrp="1"/>
          </p:cNvSpPr>
          <p:nvPr>
            <p:ph sz="half" idx="1"/>
          </p:nvPr>
        </p:nvSpPr>
        <p:spPr/>
        <p:txBody>
          <a:bodyPr/>
          <a:lstStyle/>
          <a:p>
            <a:r>
              <a:rPr lang="en-US" altLang="en-US" dirty="0"/>
              <a:t>Traditional sequential models (RNN, LSTM, GRU) suffer from:</a:t>
            </a:r>
            <a:endParaRPr lang="en-US" altLang="en-US" dirty="0"/>
          </a:p>
          <a:p>
            <a:endParaRPr lang="en-US" altLang="en-US" dirty="0"/>
          </a:p>
          <a:p>
            <a:r>
              <a:rPr lang="en-US" altLang="en-US" dirty="0"/>
              <a:t>Vanishing gradient problem</a:t>
            </a:r>
            <a:endParaRPr lang="en-US" altLang="en-US" dirty="0"/>
          </a:p>
          <a:p>
            <a:r>
              <a:rPr lang="en-US" altLang="en-US" dirty="0"/>
              <a:t>Difficulty in parallel processing</a:t>
            </a:r>
            <a:endParaRPr lang="en-US" altLang="en-US" dirty="0"/>
          </a:p>
          <a:p>
            <a:r>
              <a:rPr lang="en-US" altLang="en-US" dirty="0"/>
              <a:t>Poor performance on long-range dependencies</a:t>
            </a:r>
            <a:endParaRPr lang="en-US" altLang="en-US" dirty="0"/>
          </a:p>
          <a:p>
            <a:r>
              <a:rPr lang="en-US" altLang="en-US" dirty="0"/>
              <a:t>Sequential computation bottleneck</a:t>
            </a:r>
            <a:endParaRPr lang="en-US" altLang="en-US" dirty="0"/>
          </a:p>
        </p:txBody>
      </p:sp>
      <p:sp>
        <p:nvSpPr>
          <p:cNvPr id="7" name="Content Placeholder 6"/>
          <p:cNvSpPr>
            <a:spLocks noGrp="1"/>
          </p:cNvSpPr>
          <p:nvPr>
            <p:ph sz="half" idx="2"/>
          </p:nvPr>
        </p:nvSpPr>
        <p:spPr/>
        <p:txBody>
          <a:bodyPr/>
          <a:lstStyle/>
          <a:p>
            <a:endParaRPr lang="en-US"/>
          </a:p>
        </p:txBody>
      </p:sp>
      <p:pic>
        <p:nvPicPr>
          <p:cNvPr id="4" name="object 7"/>
          <p:cNvPicPr/>
          <p:nvPr/>
        </p:nvPicPr>
        <p:blipFill>
          <a:blip r:embed="rId1" cstate="print"/>
          <a:stretch>
            <a:fillRect/>
          </a:stretch>
        </p:blipFill>
        <p:spPr>
          <a:xfrm>
            <a:off x="10283484" y="190752"/>
            <a:ext cx="1709928" cy="873172"/>
          </a:xfrm>
          <a:prstGeom prst="rect">
            <a:avLst/>
          </a:prstGeom>
        </p:spPr>
      </p:pic>
      <p:pic>
        <p:nvPicPr>
          <p:cNvPr id="6" name="Picture 5" descr="Dashboard | Aavenir"/>
          <p:cNvPicPr>
            <a:picLocks noChangeAspect="1"/>
          </p:cNvPicPr>
          <p:nvPr/>
        </p:nvPicPr>
        <p:blipFill>
          <a:blip r:embed="rId2"/>
          <a:srcRect l="38697" t="12849" r="3172" b="3137"/>
          <a:stretch>
            <a:fillRect/>
          </a:stretch>
        </p:blipFill>
        <p:spPr>
          <a:xfrm>
            <a:off x="6143959" y="1865061"/>
            <a:ext cx="5362241" cy="399593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Empathize</a:t>
            </a:r>
            <a:br>
              <a:rPr lang="en-IN" b="1" dirty="0"/>
            </a:br>
            <a:endParaRPr lang="en-US" dirty="0"/>
          </a:p>
        </p:txBody>
      </p:sp>
      <p:sp>
        <p:nvSpPr>
          <p:cNvPr id="3" name="Content Placeholder 2"/>
          <p:cNvSpPr>
            <a:spLocks noGrp="1"/>
          </p:cNvSpPr>
          <p:nvPr>
            <p:ph idx="1"/>
          </p:nvPr>
        </p:nvSpPr>
        <p:spPr>
          <a:xfrm>
            <a:off x="838200" y="1825625"/>
            <a:ext cx="10515600" cy="4351338"/>
          </a:xfrm>
        </p:spPr>
        <p:txBody>
          <a:bodyPr/>
          <a:lstStyle/>
          <a:p>
            <a:r>
              <a:rPr lang="en-US" altLang="en-US" dirty="0"/>
              <a:t>Transformers enable:</a:t>
            </a:r>
            <a:endParaRPr lang="en-US" altLang="en-US" dirty="0"/>
          </a:p>
          <a:p>
            <a:r>
              <a:rPr lang="en-US" altLang="en-US" dirty="0"/>
              <a:t>Understanding context in long texts</a:t>
            </a:r>
            <a:endParaRPr lang="en-US" altLang="en-US" dirty="0"/>
          </a:p>
          <a:p>
            <a:r>
              <a:rPr lang="en-US" altLang="en-US" dirty="0"/>
              <a:t>Parallel processing for faster training</a:t>
            </a:r>
            <a:endParaRPr lang="en-US" altLang="en-US" dirty="0"/>
          </a:p>
          <a:p>
            <a:r>
              <a:rPr lang="en-US" altLang="en-US" dirty="0"/>
              <a:t>State-of-the-art performance in NLP, Vision, and Multimodal tasks</a:t>
            </a:r>
            <a:endParaRPr lang="en-US" altLang="en-US" dirty="0"/>
          </a:p>
          <a:p>
            <a:r>
              <a:rPr lang="en-US" altLang="en-US" dirty="0"/>
              <a:t>Foundation for modern LLMs (GPT, BERT, LLaMA, etc.)</a:t>
            </a:r>
            <a:endParaRPr lang="en-US" altLang="en-US" dirty="0"/>
          </a:p>
          <a:p>
            <a:r>
              <a:rPr lang="en-US" altLang="en-US" dirty="0"/>
              <a:t>Better capture of long-range dependencies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Define</a:t>
            </a:r>
            <a:br>
              <a:rPr lang="en-IN" b="1" dirty="0"/>
            </a:br>
            <a:endParaRPr lang="en-US" dirty="0"/>
          </a:p>
        </p:txBody>
      </p:sp>
      <p:sp>
        <p:nvSpPr>
          <p:cNvPr id="3" name="Content Placeholder 2"/>
          <p:cNvSpPr>
            <a:spLocks noGrp="1"/>
          </p:cNvSpPr>
          <p:nvPr>
            <p:ph sz="half" idx="1"/>
          </p:nvPr>
        </p:nvSpPr>
        <p:spPr>
          <a:xfrm>
            <a:off x="838200" y="1825625"/>
            <a:ext cx="9241155" cy="4351655"/>
          </a:xfrm>
        </p:spPr>
        <p:txBody>
          <a:bodyPr>
            <a:normAutofit fontScale="70000"/>
          </a:bodyPr>
          <a:lstStyle/>
          <a:p>
            <a:r>
              <a:rPr lang="en-US" altLang="en-US" dirty="0"/>
              <a:t>Transformer is a deep learning architecture based entirely on attention mechanisms, introduced in the paper "Attention Is All You Need" (Vaswani et al., 2017).</a:t>
            </a:r>
            <a:endParaRPr lang="en-US" altLang="en-US" dirty="0"/>
          </a:p>
          <a:p>
            <a:r>
              <a:rPr lang="en-US" altLang="en-US" dirty="0"/>
              <a:t>Key Elements:</a:t>
            </a:r>
            <a:endParaRPr lang="en-US" altLang="en-US" dirty="0"/>
          </a:p>
          <a:p>
            <a:endParaRPr lang="en-US" altLang="en-US" dirty="0"/>
          </a:p>
          <a:p>
            <a:r>
              <a:rPr lang="en-US" altLang="en-US" dirty="0"/>
              <a:t>Self-Attention Mechanism</a:t>
            </a:r>
            <a:endParaRPr lang="en-US" altLang="en-US" dirty="0"/>
          </a:p>
          <a:p>
            <a:r>
              <a:rPr lang="en-US" altLang="en-US" dirty="0"/>
              <a:t>Multi-Head Attention</a:t>
            </a:r>
            <a:endParaRPr lang="en-US" altLang="en-US" dirty="0"/>
          </a:p>
          <a:p>
            <a:r>
              <a:rPr lang="en-US" altLang="en-US" dirty="0"/>
              <a:t>Positional Encoding</a:t>
            </a:r>
            <a:endParaRPr lang="en-US" altLang="en-US" dirty="0"/>
          </a:p>
          <a:p>
            <a:r>
              <a:rPr lang="en-US" altLang="en-US" dirty="0"/>
              <a:t>Feed-Forward Networks</a:t>
            </a:r>
            <a:endParaRPr lang="en-US" altLang="en-US" dirty="0"/>
          </a:p>
          <a:p>
            <a:r>
              <a:rPr lang="en-US" altLang="en-US" dirty="0"/>
              <a:t>Layer Normalization &amp; Residual Connections</a:t>
            </a:r>
            <a:endParaRPr lang="en-US" altLang="en-US" dirty="0"/>
          </a:p>
          <a:p>
            <a:r>
              <a:rPr lang="en-US" altLang="en-US" dirty="0"/>
              <a:t>Encoder-Decoder Structure</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Types of </a:t>
            </a:r>
            <a:r>
              <a:rPr lang="en-US" altLang="en-IN" b="1" dirty="0"/>
              <a:t>Transformer</a:t>
            </a:r>
            <a:br>
              <a:rPr lang="en-IN" b="1" dirty="0"/>
            </a:br>
            <a:endParaRPr lang="en-US" dirty="0"/>
          </a:p>
        </p:txBody>
      </p:sp>
      <p:sp>
        <p:nvSpPr>
          <p:cNvPr id="3" name="Content Placeholder 2"/>
          <p:cNvSpPr>
            <a:spLocks noGrp="1"/>
          </p:cNvSpPr>
          <p:nvPr>
            <p:ph sz="half" idx="1"/>
          </p:nvPr>
        </p:nvSpPr>
        <p:spPr>
          <a:xfrm>
            <a:off x="838200" y="1825625"/>
            <a:ext cx="10357485" cy="4351655"/>
          </a:xfrm>
        </p:spPr>
        <p:txBody>
          <a:bodyPr>
            <a:normAutofit/>
          </a:bodyPr>
          <a:lstStyle/>
          <a:p>
            <a:pPr marL="0" indent="0">
              <a:buNone/>
            </a:pPr>
            <a:r>
              <a:rPr lang="en-US" altLang="en-US" dirty="0"/>
              <a:t>Architecture of Transformer</a:t>
            </a:r>
            <a:endParaRPr lang="en-US" altLang="en-US" dirty="0"/>
          </a:p>
          <a:p>
            <a:pPr marL="0" indent="0">
              <a:buNone/>
            </a:pPr>
            <a:r>
              <a:rPr lang="en-US" altLang="en-US" dirty="0"/>
              <a:t>Encoder Stack – Processes input sequence</a:t>
            </a:r>
            <a:endParaRPr lang="en-US" altLang="en-US" dirty="0"/>
          </a:p>
          <a:p>
            <a:pPr marL="0" indent="0">
              <a:buNone/>
            </a:pPr>
            <a:r>
              <a:rPr lang="en-US" altLang="en-US" dirty="0"/>
              <a:t>Decoder Stack – Generates output sequence</a:t>
            </a:r>
            <a:endParaRPr lang="en-US" altLang="en-US" dirty="0"/>
          </a:p>
          <a:p>
            <a:pPr marL="0" indent="0">
              <a:buNone/>
            </a:pPr>
            <a:r>
              <a:rPr lang="en-US" altLang="en-US" dirty="0"/>
              <a:t>Self-Attention – Allows each token to attend to all others</a:t>
            </a:r>
            <a:endParaRPr lang="en-US" altLang="en-US" dirty="0"/>
          </a:p>
          <a:p>
            <a:pPr marL="0" indent="0">
              <a:buNone/>
            </a:pPr>
            <a:r>
              <a:rPr lang="en-US" altLang="en-US" dirty="0"/>
              <a:t>Cross-Attention – Decoder attends to Encoder output</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8559800" cy="4351655"/>
          </a:xfrm>
        </p:spPr>
        <p:txBody>
          <a:bodyPr>
            <a:normAutofit/>
          </a:bodyPr>
          <a:lstStyle/>
          <a:p>
            <a:pPr marL="0" indent="0">
              <a:buNone/>
            </a:pPr>
            <a:r>
              <a:rPr lang="en-US" altLang="en-US" dirty="0"/>
              <a:t>Self-Attention Mechanism</a:t>
            </a:r>
            <a:endParaRPr lang="en-US" altLang="en-US" dirty="0"/>
          </a:p>
          <a:p>
            <a:endParaRPr lang="en-US" altLang="en-US" dirty="0"/>
          </a:p>
          <a:p>
            <a:r>
              <a:rPr lang="en-US" altLang="en-US" dirty="0"/>
              <a:t>Computes attention scores between all pairs of tokens</a:t>
            </a:r>
            <a:endParaRPr lang="en-US" altLang="en-US" dirty="0"/>
          </a:p>
          <a:p>
            <a:r>
              <a:rPr lang="en-US" altLang="en-US" dirty="0"/>
              <a:t>Formula: Attention(Q, K, V) = softmax(QK</a:t>
            </a:r>
            <a:r>
              <a:rPr lang="" altLang="en-US" dirty="0"/>
              <a:t>ᵀ / √</a:t>
            </a:r>
            <a:r>
              <a:rPr lang="en-US" altLang="en-US" dirty="0"/>
              <a:t>dₖ) V</a:t>
            </a:r>
            <a:endParaRPr lang="en-US" altLang="en-US" dirty="0"/>
          </a:p>
          <a:p>
            <a:r>
              <a:rPr lang="en-US" altLang="en-US" dirty="0"/>
              <a:t>Captures relationships and context regardless of distance</a:t>
            </a:r>
            <a:endParaRPr lang="en-US" altLang="en-US" dirty="0"/>
          </a:p>
          <a:p>
            <a:r>
              <a:rPr lang="en-US" altLang="en-US" dirty="0"/>
              <a:t>Highly parallelizable</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202690"/>
            <a:ext cx="8922385" cy="4974590"/>
          </a:xfrm>
        </p:spPr>
        <p:txBody>
          <a:bodyPr>
            <a:normAutofit/>
          </a:bodyPr>
          <a:lstStyle/>
          <a:p>
            <a:pPr marL="0" indent="0">
              <a:buNone/>
            </a:pPr>
            <a:r>
              <a:rPr lang="en-US" altLang="en-US" dirty="0"/>
              <a:t>Multi-Head Attention</a:t>
            </a:r>
            <a:endParaRPr lang="en-US" altLang="en-US" dirty="0"/>
          </a:p>
          <a:p>
            <a:endParaRPr lang="en-US" altLang="en-US" dirty="0"/>
          </a:p>
          <a:p>
            <a:r>
              <a:rPr lang="en-US" altLang="en-US" dirty="0"/>
              <a:t>Runs multiple self-attention operations in parallel</a:t>
            </a:r>
            <a:endParaRPr lang="en-US" altLang="en-US" dirty="0"/>
          </a:p>
          <a:p>
            <a:r>
              <a:rPr lang="en-US" altLang="en-US" dirty="0"/>
              <a:t>Each head learns different types of relationships</a:t>
            </a:r>
            <a:endParaRPr lang="en-US" altLang="en-US" dirty="0"/>
          </a:p>
          <a:p>
            <a:r>
              <a:rPr lang="en-US" altLang="en-US" dirty="0"/>
              <a:t>Concatenates results and projects to final dimension</a:t>
            </a:r>
            <a:endParaRPr lang="en-US" altLang="en-US" dirty="0"/>
          </a:p>
          <a:p>
            <a:r>
              <a:rPr lang="en-US" altLang="en-US" dirty="0"/>
              <a:t>Improves model’s ability to focus on different aspects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2950</Words>
  <Application>WPS Presentation</Application>
  <PresentationFormat>Widescreen</PresentationFormat>
  <Paragraphs>122</Paragraphs>
  <Slides>14</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14</vt:i4>
      </vt:variant>
    </vt:vector>
  </HeadingPairs>
  <TitlesOfParts>
    <vt:vector size="27" baseType="lpstr">
      <vt:lpstr>Arial</vt:lpstr>
      <vt:lpstr>SimSun</vt:lpstr>
      <vt:lpstr>Wingdings</vt:lpstr>
      <vt:lpstr>Times New Roman</vt:lpstr>
      <vt:lpstr>Cambria</vt:lpstr>
      <vt:lpstr>Arial</vt:lpstr>
      <vt:lpstr>Times New Roman</vt:lpstr>
      <vt:lpstr>Calibri</vt:lpstr>
      <vt:lpstr>Microsoft YaHei</vt:lpstr>
      <vt:lpstr>Arial Unicode MS</vt:lpstr>
      <vt:lpstr>Calibri Light</vt:lpstr>
      <vt:lpstr>Brush Script MT</vt:lpstr>
      <vt:lpstr>Office Theme</vt:lpstr>
      <vt:lpstr>     SNS COLLEGE OF TECHNOLOGY Coimbatore-35 An Autonomous Institution  </vt:lpstr>
      <vt:lpstr>Recap</vt:lpstr>
      <vt:lpstr>Topics Included</vt:lpstr>
      <vt:lpstr>Problem Statement</vt:lpstr>
      <vt:lpstr>Empathize </vt:lpstr>
      <vt:lpstr>Define </vt:lpstr>
      <vt:lpstr>Types of Dashboards </vt:lpstr>
      <vt:lpstr>2. Operational Dashboards </vt:lpstr>
      <vt:lpstr>3. Analytical Dashboards </vt:lpstr>
      <vt:lpstr>4. Real-Time Dashboards </vt:lpstr>
      <vt:lpstr>Mind Map</vt:lpstr>
      <vt:lpstr>Conclusion</vt:lpstr>
      <vt:lpstr>Riddle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Pradeep</dc:creator>
  <cp:lastModifiedBy>THILAGARANI. P SNS</cp:lastModifiedBy>
  <cp:revision>25</cp:revision>
  <dcterms:created xsi:type="dcterms:W3CDTF">2026-02-18T03:50:00Z</dcterms:created>
  <dcterms:modified xsi:type="dcterms:W3CDTF">2026-05-20T05:53:57Z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5002413DF61D44149B723AAFEAD8668C_12</vt:lpwstr>
  </property>
  <property fmtid="{D5CDD505-2E9C-101B-9397-08002B2CF9AE}" pid="3" name="KSOProductBuildVer">
    <vt:lpwstr>1033-12.1.0.26372</vt:lpwstr>
  </property>
</Properties>
</file>