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8"/>
  </p:notesMasterIdLst>
  <p:sldIdLst>
    <p:sldId id="266" r:id="rId3"/>
    <p:sldId id="267" r:id="rId4"/>
    <p:sldId id="268" r:id="rId5"/>
    <p:sldId id="274" r:id="rId6"/>
    <p:sldId id="275" r:id="rId7"/>
    <p:sldId id="276" r:id="rId8"/>
    <p:sldId id="277" r:id="rId9"/>
    <p:sldId id="278" r:id="rId10"/>
    <p:sldId id="279" r:id="rId11"/>
    <p:sldId id="280" r:id="rId12"/>
    <p:sldId id="289" r:id="rId13"/>
    <p:sldId id="293" r:id="rId14"/>
    <p:sldId id="290" r:id="rId15"/>
    <p:sldId id="291" r:id="rId16"/>
    <p:sldId id="292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0627"/>
    <p:restoredTop sz="94206"/>
  </p:normalViewPr>
  <p:slideViewPr>
    <p:cSldViewPr snapToGrid="0">
      <p:cViewPr varScale="1">
        <p:scale>
          <a:sx n="68" d="100"/>
          <a:sy n="68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20" Type="http://schemas.openxmlformats.org/officeDocument/2006/relationships/viewProps" Target="viewProps.xml"/><Relationship Id="rId2" Type="http://schemas.openxmlformats.org/officeDocument/2006/relationships/theme" Target="theme/theme1.xml"/><Relationship Id="rId19" Type="http://schemas.openxmlformats.org/officeDocument/2006/relationships/presProps" Target="presProps.xml"/><Relationship Id="rId18" Type="http://schemas.openxmlformats.org/officeDocument/2006/relationships/notesMaster" Target="notesMasters/notesMaster1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D42F7-718C-4B98-AAEC-167E6DDD60A7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2AA4F-B828-4D7C-AFD3-893933DAFCB4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DF5F8-6AC1-6849-A5D4-C11F692AD4D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32A8A-1863-AE4F-8513-BD7315F1DAB1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  <a:endParaRPr lang="en-GB"/>
          </a:p>
          <a:p>
            <a:pPr lvl="1"/>
            <a:r>
              <a:rPr lang="en-GB"/>
              <a:t>Second level</a:t>
            </a:r>
            <a:endParaRPr lang="en-GB"/>
          </a:p>
          <a:p>
            <a:pPr lvl="2"/>
            <a:r>
              <a:rPr lang="en-GB"/>
              <a:t>Third level</a:t>
            </a:r>
            <a:endParaRPr lang="en-GB"/>
          </a:p>
          <a:p>
            <a:pPr lvl="3"/>
            <a:r>
              <a:rPr lang="en-GB"/>
              <a:t>Fourth level</a:t>
            </a:r>
            <a:endParaRPr lang="en-GB"/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DF5F8-6AC1-6849-A5D4-C11F692AD4D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32A8A-1863-AE4F-8513-BD7315F1DAB1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  <a:endParaRPr lang="en-GB"/>
          </a:p>
          <a:p>
            <a:pPr lvl="1"/>
            <a:r>
              <a:rPr lang="en-GB"/>
              <a:t>Second level</a:t>
            </a:r>
            <a:endParaRPr lang="en-GB"/>
          </a:p>
          <a:p>
            <a:pPr lvl="2"/>
            <a:r>
              <a:rPr lang="en-GB"/>
              <a:t>Third level</a:t>
            </a:r>
            <a:endParaRPr lang="en-GB"/>
          </a:p>
          <a:p>
            <a:pPr lvl="3"/>
            <a:r>
              <a:rPr lang="en-GB"/>
              <a:t>Fourth level</a:t>
            </a:r>
            <a:endParaRPr lang="en-GB"/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DF5F8-6AC1-6849-A5D4-C11F692AD4D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32A8A-1863-AE4F-8513-BD7315F1DAB1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  <a:endParaRPr lang="en-GB"/>
          </a:p>
          <a:p>
            <a:pPr lvl="1"/>
            <a:r>
              <a:rPr lang="en-GB"/>
              <a:t>Second level</a:t>
            </a:r>
            <a:endParaRPr lang="en-GB"/>
          </a:p>
          <a:p>
            <a:pPr lvl="2"/>
            <a:r>
              <a:rPr lang="en-GB"/>
              <a:t>Third level</a:t>
            </a:r>
            <a:endParaRPr lang="en-GB"/>
          </a:p>
          <a:p>
            <a:pPr lvl="3"/>
            <a:r>
              <a:rPr lang="en-GB"/>
              <a:t>Fourth level</a:t>
            </a:r>
            <a:endParaRPr lang="en-GB"/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DF5F8-6AC1-6849-A5D4-C11F692AD4D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32A8A-1863-AE4F-8513-BD7315F1DAB1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DF5F8-6AC1-6849-A5D4-C11F692AD4D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32A8A-1863-AE4F-8513-BD7315F1DAB1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  <a:endParaRPr lang="en-GB"/>
          </a:p>
          <a:p>
            <a:pPr lvl="1"/>
            <a:r>
              <a:rPr lang="en-GB"/>
              <a:t>Second level</a:t>
            </a:r>
            <a:endParaRPr lang="en-GB"/>
          </a:p>
          <a:p>
            <a:pPr lvl="2"/>
            <a:r>
              <a:rPr lang="en-GB"/>
              <a:t>Third level</a:t>
            </a:r>
            <a:endParaRPr lang="en-GB"/>
          </a:p>
          <a:p>
            <a:pPr lvl="3"/>
            <a:r>
              <a:rPr lang="en-GB"/>
              <a:t>Fourth level</a:t>
            </a:r>
            <a:endParaRPr lang="en-GB"/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  <a:endParaRPr lang="en-GB"/>
          </a:p>
          <a:p>
            <a:pPr lvl="1"/>
            <a:r>
              <a:rPr lang="en-GB"/>
              <a:t>Second level</a:t>
            </a:r>
            <a:endParaRPr lang="en-GB"/>
          </a:p>
          <a:p>
            <a:pPr lvl="2"/>
            <a:r>
              <a:rPr lang="en-GB"/>
              <a:t>Third level</a:t>
            </a:r>
            <a:endParaRPr lang="en-GB"/>
          </a:p>
          <a:p>
            <a:pPr lvl="3"/>
            <a:r>
              <a:rPr lang="en-GB"/>
              <a:t>Fourth level</a:t>
            </a:r>
            <a:endParaRPr lang="en-GB"/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DF5F8-6AC1-6849-A5D4-C11F692AD4D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32A8A-1863-AE4F-8513-BD7315F1DAB1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  <a:endParaRPr lang="en-GB"/>
          </a:p>
          <a:p>
            <a:pPr lvl="1"/>
            <a:r>
              <a:rPr lang="en-GB"/>
              <a:t>Second level</a:t>
            </a:r>
            <a:endParaRPr lang="en-GB"/>
          </a:p>
          <a:p>
            <a:pPr lvl="2"/>
            <a:r>
              <a:rPr lang="en-GB"/>
              <a:t>Third level</a:t>
            </a:r>
            <a:endParaRPr lang="en-GB"/>
          </a:p>
          <a:p>
            <a:pPr lvl="3"/>
            <a:r>
              <a:rPr lang="en-GB"/>
              <a:t>Fourth level</a:t>
            </a:r>
            <a:endParaRPr lang="en-GB"/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  <a:endParaRPr lang="en-GB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  <a:endParaRPr lang="en-GB"/>
          </a:p>
          <a:p>
            <a:pPr lvl="1"/>
            <a:r>
              <a:rPr lang="en-GB"/>
              <a:t>Second level</a:t>
            </a:r>
            <a:endParaRPr lang="en-GB"/>
          </a:p>
          <a:p>
            <a:pPr lvl="2"/>
            <a:r>
              <a:rPr lang="en-GB"/>
              <a:t>Third level</a:t>
            </a:r>
            <a:endParaRPr lang="en-GB"/>
          </a:p>
          <a:p>
            <a:pPr lvl="3"/>
            <a:r>
              <a:rPr lang="en-GB"/>
              <a:t>Fourth level</a:t>
            </a:r>
            <a:endParaRPr lang="en-GB"/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DF5F8-6AC1-6849-A5D4-C11F692AD4D4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32A8A-1863-AE4F-8513-BD7315F1DAB1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DF5F8-6AC1-6849-A5D4-C11F692AD4D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32A8A-1863-AE4F-8513-BD7315F1DAB1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DF5F8-6AC1-6849-A5D4-C11F692AD4D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32A8A-1863-AE4F-8513-BD7315F1DAB1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  <a:endParaRPr lang="en-GB"/>
          </a:p>
          <a:p>
            <a:pPr lvl="1"/>
            <a:r>
              <a:rPr lang="en-GB"/>
              <a:t>Second level</a:t>
            </a:r>
            <a:endParaRPr lang="en-GB"/>
          </a:p>
          <a:p>
            <a:pPr lvl="2"/>
            <a:r>
              <a:rPr lang="en-GB"/>
              <a:t>Third level</a:t>
            </a:r>
            <a:endParaRPr lang="en-GB"/>
          </a:p>
          <a:p>
            <a:pPr lvl="3"/>
            <a:r>
              <a:rPr lang="en-GB"/>
              <a:t>Fourth level</a:t>
            </a:r>
            <a:endParaRPr lang="en-GB"/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DF5F8-6AC1-6849-A5D4-C11F692AD4D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32A8A-1863-AE4F-8513-BD7315F1DAB1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DF5F8-6AC1-6849-A5D4-C11F692AD4D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32A8A-1863-AE4F-8513-BD7315F1DAB1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  <a:endParaRPr lang="en-GB"/>
          </a:p>
          <a:p>
            <a:pPr lvl="1"/>
            <a:r>
              <a:rPr lang="en-GB"/>
              <a:t>Second level</a:t>
            </a:r>
            <a:endParaRPr lang="en-GB"/>
          </a:p>
          <a:p>
            <a:pPr lvl="2"/>
            <a:r>
              <a:rPr lang="en-GB"/>
              <a:t>Third level</a:t>
            </a:r>
            <a:endParaRPr lang="en-GB"/>
          </a:p>
          <a:p>
            <a:pPr lvl="3"/>
            <a:r>
              <a:rPr lang="en-GB"/>
              <a:t>Fourth level</a:t>
            </a:r>
            <a:endParaRPr lang="en-GB"/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CDF5F8-6AC1-6849-A5D4-C11F692AD4D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332A8A-1863-AE4F-8513-BD7315F1DAB1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9033" y="320221"/>
            <a:ext cx="8400049" cy="1325443"/>
          </a:xfrm>
        </p:spPr>
        <p:txBody>
          <a:bodyPr>
            <a:normAutofit fontScale="90000"/>
          </a:bodyPr>
          <a:lstStyle/>
          <a:p>
            <a:pPr defTabSz="914400">
              <a:spcBef>
                <a:spcPts val="0"/>
              </a:spcBef>
              <a:defRPr/>
            </a:pPr>
            <a:br>
              <a:rPr lang="en-US" sz="4000" b="1" kern="0" dirty="0">
                <a:solidFill>
                  <a:srgbClr val="020301"/>
                </a:solidFill>
                <a:latin typeface="Times New Roman" panose="02020603050405020304" pitchFamily="18" charset="0"/>
                <a:ea typeface="Cambria" panose="02040503050406030204"/>
                <a:cs typeface="Times New Roman" panose="02020603050405020304" pitchFamily="18" charset="0"/>
                <a:sym typeface="Cambria" panose="02040503050406030204"/>
              </a:rPr>
            </a:br>
            <a:br>
              <a:rPr lang="en-US" sz="4000" b="1" kern="0" dirty="0">
                <a:solidFill>
                  <a:srgbClr val="020301"/>
                </a:solidFill>
                <a:latin typeface="Times New Roman" panose="02020603050405020304" pitchFamily="18" charset="0"/>
                <a:ea typeface="Cambria" panose="02040503050406030204"/>
                <a:cs typeface="Times New Roman" panose="02020603050405020304" pitchFamily="18" charset="0"/>
                <a:sym typeface="Cambria" panose="02040503050406030204"/>
              </a:rPr>
            </a:br>
            <a:br>
              <a:rPr lang="en-US" sz="4000" b="1" kern="0" dirty="0">
                <a:solidFill>
                  <a:srgbClr val="020301"/>
                </a:solidFill>
                <a:latin typeface="Times New Roman" panose="02020603050405020304" pitchFamily="18" charset="0"/>
                <a:ea typeface="Cambria" panose="02040503050406030204"/>
                <a:cs typeface="Times New Roman" panose="02020603050405020304" pitchFamily="18" charset="0"/>
                <a:sym typeface="Cambria" panose="02040503050406030204"/>
              </a:rPr>
            </a:br>
            <a:br>
              <a:rPr lang="en-US" sz="4000" b="1" kern="0" dirty="0">
                <a:solidFill>
                  <a:srgbClr val="020301"/>
                </a:solidFill>
                <a:latin typeface="Times New Roman" panose="02020603050405020304" pitchFamily="18" charset="0"/>
                <a:ea typeface="Cambria" panose="02040503050406030204"/>
                <a:cs typeface="Times New Roman" panose="02020603050405020304" pitchFamily="18" charset="0"/>
                <a:sym typeface="Cambria" panose="02040503050406030204"/>
              </a:rPr>
            </a:br>
            <a:br>
              <a:rPr lang="en-US" sz="4000" b="1" kern="0" dirty="0">
                <a:solidFill>
                  <a:srgbClr val="020301"/>
                </a:solidFill>
                <a:latin typeface="Times New Roman" panose="02020603050405020304" pitchFamily="18" charset="0"/>
                <a:ea typeface="Cambria" panose="02040503050406030204"/>
                <a:cs typeface="Times New Roman" panose="02020603050405020304" pitchFamily="18" charset="0"/>
                <a:sym typeface="Cambria" panose="02040503050406030204"/>
              </a:rPr>
            </a:br>
            <a:r>
              <a:rPr lang="en-US" sz="4000" b="1" kern="0" dirty="0">
                <a:solidFill>
                  <a:srgbClr val="020301"/>
                </a:solidFill>
                <a:latin typeface="Times New Roman" panose="02020603050405020304" pitchFamily="18" charset="0"/>
                <a:ea typeface="Cambria" panose="02040503050406030204"/>
                <a:cs typeface="Times New Roman" panose="02020603050405020304" pitchFamily="18" charset="0"/>
                <a:sym typeface="Cambria" panose="02040503050406030204"/>
              </a:rPr>
              <a:t>SNS COLLEGE OF TECHNOLOGY</a:t>
            </a:r>
            <a:br>
              <a:rPr lang="en-US" sz="11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</a:br>
            <a:r>
              <a:rPr lang="en-US" sz="1600" b="1" kern="0" dirty="0">
                <a:solidFill>
                  <a:srgbClr val="020301"/>
                </a:solidFill>
                <a:latin typeface="Times New Roman" panose="02020603050405020304" pitchFamily="18" charset="0"/>
                <a:ea typeface="Cambria" panose="02040503050406030204"/>
                <a:cs typeface="Times New Roman" panose="02020603050405020304" pitchFamily="18" charset="0"/>
                <a:sym typeface="Cambria" panose="02040503050406030204"/>
              </a:rPr>
              <a:t>Coimbatore-35</a:t>
            </a:r>
            <a:br>
              <a:rPr lang="en-US" sz="11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</a:br>
            <a:r>
              <a:rPr lang="en-US" sz="1600" b="1" kern="0" dirty="0">
                <a:solidFill>
                  <a:srgbClr val="020301"/>
                </a:solidFill>
                <a:latin typeface="Times New Roman" panose="02020603050405020304" pitchFamily="18" charset="0"/>
                <a:ea typeface="Cambria" panose="02040503050406030204"/>
                <a:cs typeface="Times New Roman" panose="02020603050405020304" pitchFamily="18" charset="0"/>
                <a:sym typeface="Cambria" panose="02040503050406030204"/>
              </a:rPr>
              <a:t>An Autonomous Institution</a:t>
            </a:r>
            <a:br>
              <a:rPr lang="en-US" sz="11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</a:br>
            <a:br>
              <a:rPr lang="en-US" sz="1600" b="1" kern="0" dirty="0">
                <a:solidFill>
                  <a:srgbClr val="020301"/>
                </a:solidFill>
                <a:latin typeface="Times New Roman" panose="02020603050405020304" pitchFamily="18" charset="0"/>
                <a:ea typeface="Cambria" panose="02040503050406030204"/>
                <a:cs typeface="Times New Roman" panose="02020603050405020304" pitchFamily="18" charset="0"/>
                <a:sym typeface="Cambria" panose="02040503050406030204"/>
              </a:rPr>
            </a:br>
            <a:endParaRPr lang="en-IN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6495" y="1663065"/>
            <a:ext cx="8961755" cy="342900"/>
          </a:xfrm>
        </p:spPr>
        <p:txBody>
          <a:bodyPr>
            <a:normAutofit fontScale="72500"/>
          </a:bodyPr>
          <a:lstStyle/>
          <a:p>
            <a:r>
              <a:rPr lang="en-US" b="1" dirty="0">
                <a:latin typeface="Times New Roman" panose="02020603050405020304" pitchFamily="18" charset="0"/>
                <a:ea typeface="Cambria" panose="02040503050406030204"/>
                <a:cs typeface="Times New Roman" panose="02020603050405020304" pitchFamily="18" charset="0"/>
                <a:sym typeface="Cambria" panose="02040503050406030204"/>
              </a:rPr>
              <a:t>Department Of ECE</a:t>
            </a:r>
            <a:endParaRPr lang="en-US" b="1" dirty="0">
              <a:latin typeface="Times New Roman" panose="02020603050405020304" pitchFamily="18" charset="0"/>
              <a:ea typeface="Cambria" panose="02040503050406030204"/>
              <a:cs typeface="Times New Roman" panose="02020603050405020304" pitchFamily="18" charset="0"/>
              <a:sym typeface="Cambria" panose="02040503050406030204"/>
            </a:endParaRPr>
          </a:p>
          <a:p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7019B-E70F-4FF5-87A8-26CF74CED4A6}" type="slidenum">
              <a:rPr lang="en-IN" smtClean="0">
                <a:latin typeface="Times New Roman" panose="02020603050405020304" pitchFamily="18" charset="0"/>
                <a:cs typeface="Times New Roman" panose="02020603050405020304" pitchFamily="18" charset="0"/>
              </a:rPr>
            </a:fld>
            <a:endParaRPr lang="en-I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Subtitle 2"/>
          <p:cNvSpPr txBox="1"/>
          <p:nvPr/>
        </p:nvSpPr>
        <p:spPr>
          <a:xfrm>
            <a:off x="1248266" y="2980894"/>
            <a:ext cx="10105534" cy="7288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UNIT-3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/>
              <a:t>LARGE LANGUAGE MODELS (LLMs), RAG, AND MCP</a:t>
            </a:r>
            <a:r>
              <a:rPr lang="en-IN" dirty="0"/>
              <a:t> </a:t>
            </a: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Subtitle 2"/>
          <p:cNvSpPr txBox="1"/>
          <p:nvPr/>
        </p:nvSpPr>
        <p:spPr>
          <a:xfrm>
            <a:off x="2305553" y="3668233"/>
            <a:ext cx="9144000" cy="7288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Subtitle 2"/>
          <p:cNvSpPr txBox="1"/>
          <p:nvPr/>
        </p:nvSpPr>
        <p:spPr>
          <a:xfrm>
            <a:off x="1580443" y="2365704"/>
            <a:ext cx="9144000" cy="7288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665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23ECE604 - GEN AI</a:t>
            </a:r>
            <a:endParaRPr lang="en-IN" sz="2665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213860" y="5033010"/>
            <a:ext cx="442849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C.PARKAVI AP/AIML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object 7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10283484" y="190752"/>
            <a:ext cx="1709928" cy="873172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3896360" y="4171315"/>
            <a:ext cx="5706110" cy="645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TOPIC-</a:t>
            </a:r>
            <a:r>
              <a:rPr lang="en-US" dirty="0"/>
              <a:t> BERT AND GPT FAMILY </a:t>
            </a:r>
            <a:endParaRPr lang="en-IN" dirty="0"/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063625"/>
            <a:ext cx="9095740" cy="51136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en-US" dirty="0"/>
              <a:t>Applications &amp; Use Cases</a:t>
            </a:r>
            <a:endParaRPr lang="en-US" altLang="en-US" dirty="0"/>
          </a:p>
          <a:p>
            <a:pPr marL="0" indent="0">
              <a:buNone/>
            </a:pPr>
            <a:r>
              <a:rPr lang="en-US" altLang="en-US" dirty="0"/>
              <a:t>BERT-based:</a:t>
            </a:r>
            <a:endParaRPr lang="en-US" altLang="en-US" dirty="0"/>
          </a:p>
          <a:p>
            <a:pPr marL="0" indent="0">
              <a:buNone/>
            </a:pPr>
            <a:endParaRPr lang="en-US" altLang="en-US" dirty="0"/>
          </a:p>
          <a:p>
            <a:pPr marL="0" indent="0">
              <a:buNone/>
            </a:pPr>
            <a:r>
              <a:rPr lang="en-US" altLang="en-US" dirty="0"/>
              <a:t>Google Search, Sentiment Analysis, Document Classification, Chatbot Intent Detection</a:t>
            </a:r>
            <a:endParaRPr lang="en-US" altLang="en-US" dirty="0"/>
          </a:p>
          <a:p>
            <a:pPr marL="0" indent="0">
              <a:buNone/>
            </a:pPr>
            <a:endParaRPr lang="en-US" altLang="en-US" dirty="0"/>
          </a:p>
          <a:p>
            <a:pPr marL="0" indent="0">
              <a:buNone/>
            </a:pPr>
            <a:r>
              <a:rPr lang="en-US" altLang="en-US" dirty="0"/>
              <a:t>GPT Family:</a:t>
            </a:r>
            <a:endParaRPr lang="en-US" altLang="en-US" dirty="0"/>
          </a:p>
          <a:p>
            <a:pPr marL="0" indent="0">
              <a:buNone/>
            </a:pPr>
            <a:endParaRPr lang="en-US" altLang="en-US" dirty="0"/>
          </a:p>
          <a:p>
            <a:pPr marL="0" indent="0">
              <a:buNone/>
            </a:pPr>
            <a:r>
              <a:rPr lang="en-US" altLang="en-US" dirty="0"/>
              <a:t>ChatGPT, Content Writing, Code Generation (GitHub Copilot), Creative Writing, Summarization, Translation</a:t>
            </a:r>
            <a:endParaRPr lang="en-US" altLang="en-US" dirty="0"/>
          </a:p>
        </p:txBody>
      </p:sp>
      <p:pic>
        <p:nvPicPr>
          <p:cNvPr id="4" name="object 7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10283484" y="190752"/>
            <a:ext cx="1709928" cy="873172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ject 7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10283484" y="190752"/>
            <a:ext cx="1709928" cy="873172"/>
          </a:xfrm>
          <a:prstGeom prst="rect">
            <a:avLst/>
          </a:prstGeom>
        </p:spPr>
      </p:pic>
      <p:sp>
        <p:nvSpPr>
          <p:cNvPr id="8" name="Content Placeholder 7"/>
          <p:cNvSpPr/>
          <p:nvPr>
            <p:ph idx="1"/>
          </p:nvPr>
        </p:nvSpPr>
        <p:spPr>
          <a:xfrm>
            <a:off x="838200" y="1063625"/>
            <a:ext cx="10515600" cy="5113655"/>
          </a:xfrm>
        </p:spPr>
        <p:txBody>
          <a:bodyPr/>
          <a:p>
            <a:r>
              <a:rPr lang="en-US" altLang="en-US"/>
              <a:t>Ideate – Choosing the Right Model</a:t>
            </a:r>
            <a:endParaRPr lang="en-US" altLang="en-US"/>
          </a:p>
          <a:p>
            <a:endParaRPr lang="en-US" altLang="en-US"/>
          </a:p>
          <a:p>
            <a:r>
              <a:rPr lang="en-US" altLang="en-US"/>
              <a:t>Use BERT when you need deep understanding of text</a:t>
            </a:r>
            <a:endParaRPr lang="en-US" altLang="en-US"/>
          </a:p>
          <a:p>
            <a:r>
              <a:rPr lang="en-US" altLang="en-US"/>
              <a:t>Use GPT when you need generation of new content</a:t>
            </a:r>
            <a:endParaRPr lang="en-US" altLang="en-US"/>
          </a:p>
          <a:p>
            <a:r>
              <a:rPr lang="en-US" altLang="en-US"/>
              <a:t>Combine both (e.g., BERT for retrieval + GPT for generation) in RAG systems</a:t>
            </a:r>
            <a:endParaRPr lang="en-US" altLang="en-US"/>
          </a:p>
          <a:p>
            <a:r>
              <a:rPr lang="en-US" altLang="en-US"/>
              <a:t>Consider model size vs performance vs cost</a:t>
            </a:r>
            <a:endParaRPr lang="en-US" alt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Mind Map</a:t>
            </a:r>
            <a:endParaRPr lang="en-US" dirty="0"/>
          </a:p>
        </p:txBody>
      </p:sp>
      <p:pic>
        <p:nvPicPr>
          <p:cNvPr id="4" name="object 7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10283484" y="190752"/>
            <a:ext cx="1709928" cy="873172"/>
          </a:xfrm>
          <a:prstGeom prst="rect">
            <a:avLst/>
          </a:prstGeom>
        </p:spPr>
      </p:pic>
      <p:sp>
        <p:nvSpPr>
          <p:cNvPr id="8" name="Content Placeholder 7"/>
          <p:cNvSpPr/>
          <p:nvPr>
            <p:ph idx="1"/>
          </p:nvPr>
        </p:nvSpPr>
        <p:spPr/>
        <p:txBody>
          <a:bodyPr/>
          <a:p>
            <a:r>
              <a:rPr lang="en-US" altLang="en-US"/>
              <a:t>BERT → </a:t>
            </a:r>
            <a:endParaRPr lang="en-US" altLang="en-US"/>
          </a:p>
          <a:p>
            <a:r>
              <a:rPr lang="en-US" altLang="en-US"/>
              <a:t>Bidirectional →</a:t>
            </a:r>
            <a:endParaRPr lang="en-US" altLang="en-US"/>
          </a:p>
          <a:p>
            <a:r>
              <a:rPr lang="en-US" altLang="en-US"/>
              <a:t> Understanding Tasks | GPT →</a:t>
            </a:r>
            <a:endParaRPr lang="en-US" altLang="en-US"/>
          </a:p>
          <a:p>
            <a:r>
              <a:rPr lang="en-US" altLang="en-US"/>
              <a:t> Autoregressive → </a:t>
            </a:r>
            <a:endParaRPr lang="en-US" altLang="en-US"/>
          </a:p>
          <a:p>
            <a:r>
              <a:rPr lang="en-US" altLang="en-US"/>
              <a:t>Generation Tasks | Both under Transformer)</a:t>
            </a:r>
            <a:endParaRPr lang="en-US" alt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altLang="en-US" dirty="0"/>
              <a:t>BERT and the GPT family represent two major paradigms in the Transformer era — one focused on language understanding and the other on generation. Together, they form the backbone of today’s most powerful AI applications and continue to drive innovation in Generative AI.</a:t>
            </a:r>
            <a:endParaRPr lang="en-US" altLang="en-US" dirty="0"/>
          </a:p>
        </p:txBody>
      </p:sp>
      <p:pic>
        <p:nvPicPr>
          <p:cNvPr id="4" name="object 7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10283484" y="190752"/>
            <a:ext cx="1709928" cy="873172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Riddle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I read both ways to understand your text,</a:t>
            </a:r>
            <a:endParaRPr lang="en-US" altLang="en-US" dirty="0"/>
          </a:p>
          <a:p>
            <a:r>
              <a:rPr lang="en-US" altLang="en-US" dirty="0"/>
              <a:t>While my cousin only looks left to generate the next.</a:t>
            </a:r>
            <a:endParaRPr lang="en-US" altLang="en-US" dirty="0"/>
          </a:p>
          <a:p>
            <a:r>
              <a:rPr lang="en-US" altLang="en-US" dirty="0"/>
              <a:t>One excels at answering, the other loves to create,</a:t>
            </a:r>
            <a:endParaRPr lang="en-US" altLang="en-US" dirty="0"/>
          </a:p>
          <a:p>
            <a:r>
              <a:rPr lang="en-US" altLang="en-US" dirty="0"/>
              <a:t>Together we power the current AI state.</a:t>
            </a:r>
            <a:endParaRPr lang="en-US" altLang="en-US" dirty="0"/>
          </a:p>
          <a:p>
            <a:r>
              <a:rPr lang="en-US" altLang="en-US" dirty="0"/>
              <a:t>Who are we?</a:t>
            </a:r>
            <a:endParaRPr lang="en-US" altLang="en-US" dirty="0"/>
          </a:p>
          <a:p>
            <a:r>
              <a:rPr lang="en-US" altLang="en-US" dirty="0"/>
              <a:t>Answer: BERT and GPT</a:t>
            </a:r>
            <a:endParaRPr lang="en-US" altLang="en-US" dirty="0"/>
          </a:p>
        </p:txBody>
      </p:sp>
      <p:pic>
        <p:nvPicPr>
          <p:cNvPr id="4" name="object 7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10283484" y="190752"/>
            <a:ext cx="1709928" cy="873172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8000" dirty="0">
              <a:latin typeface="Brush Script MT" panose="03060802040406070304" pitchFamily="66" charset="-122"/>
              <a:ea typeface="Brush Script MT" panose="03060802040406070304" pitchFamily="66" charset="-122"/>
              <a:cs typeface="Brush Script MT" panose="03060802040406070304" pitchFamily="66" charset="-122"/>
            </a:endParaRPr>
          </a:p>
          <a:p>
            <a:pPr marL="0" indent="0" algn="ctr">
              <a:buNone/>
            </a:pPr>
            <a:r>
              <a:rPr lang="en-US" sz="8000" dirty="0">
                <a:latin typeface="Brush Script MT" panose="03060802040406070304" pitchFamily="66" charset="-122"/>
                <a:ea typeface="Brush Script MT" panose="03060802040406070304" pitchFamily="66" charset="-122"/>
                <a:cs typeface="Brush Script MT" panose="03060802040406070304" pitchFamily="66" charset="-122"/>
              </a:rPr>
              <a:t>THANK YOU</a:t>
            </a:r>
            <a:endParaRPr lang="en-US" sz="8000" dirty="0">
              <a:latin typeface="Brush Script MT" panose="03060802040406070304" pitchFamily="66" charset="-122"/>
              <a:ea typeface="Brush Script MT" panose="03060802040406070304" pitchFamily="66" charset="-122"/>
              <a:cs typeface="Brush Script MT" panose="03060802040406070304" pitchFamily="66" charset="-122"/>
            </a:endParaRPr>
          </a:p>
        </p:txBody>
      </p:sp>
      <p:pic>
        <p:nvPicPr>
          <p:cNvPr id="4" name="object 7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10283484" y="190752"/>
            <a:ext cx="1709928" cy="87317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IN" dirty="0"/>
          </a:p>
          <a:p>
            <a:r>
              <a:rPr lang="en-US" altLang="en-US" dirty="0"/>
              <a:t>Transformer Architecture</a:t>
            </a:r>
            <a:endParaRPr lang="en-US" altLang="en-US" dirty="0"/>
          </a:p>
          <a:p>
            <a:r>
              <a:rPr lang="en-US" altLang="en-US" dirty="0"/>
              <a:t>Replaced recurrence with self-attention mechanism</a:t>
            </a:r>
            <a:endParaRPr lang="en-US" altLang="en-US" dirty="0"/>
          </a:p>
          <a:p>
            <a:r>
              <a:rPr lang="en-US" altLang="en-US" dirty="0"/>
              <a:t>Enabled parallel processing and long-range dependency modeling</a:t>
            </a:r>
            <a:endParaRPr lang="en-US" altLang="en-US" dirty="0"/>
          </a:p>
          <a:p>
            <a:r>
              <a:rPr lang="en-US" altLang="en-US" dirty="0"/>
              <a:t>Foundation for modern Large Language Models (LLMs)</a:t>
            </a:r>
            <a:endParaRPr lang="en-US" altLang="en-US" dirty="0"/>
          </a:p>
          <a:p>
            <a:endParaRPr lang="en-US" dirty="0"/>
          </a:p>
        </p:txBody>
      </p:sp>
      <p:pic>
        <p:nvPicPr>
          <p:cNvPr id="4" name="object 7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10283484" y="190752"/>
            <a:ext cx="1709928" cy="873172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Topics Included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en-US" dirty="0"/>
              <a:t>ntroduction to BERT and GPT</a:t>
            </a:r>
            <a:endParaRPr lang="en-US" altLang="en-US" dirty="0"/>
          </a:p>
          <a:p>
            <a:r>
              <a:rPr lang="en-US" altLang="en-US" dirty="0"/>
              <a:t>Problem Statement &amp; Evolution</a:t>
            </a:r>
            <a:endParaRPr lang="en-US" altLang="en-US" dirty="0"/>
          </a:p>
          <a:p>
            <a:r>
              <a:rPr lang="en-US" altLang="en-US" dirty="0"/>
              <a:t>Empathize – Impact on NLP</a:t>
            </a:r>
            <a:endParaRPr lang="en-US" altLang="en-US" dirty="0"/>
          </a:p>
          <a:p>
            <a:r>
              <a:rPr lang="en-US" altLang="en-US" dirty="0"/>
              <a:t>Define – Core Concepts</a:t>
            </a:r>
            <a:endParaRPr lang="en-US" altLang="en-US" dirty="0"/>
          </a:p>
          <a:p>
            <a:r>
              <a:rPr lang="en-US" altLang="en-US" dirty="0"/>
              <a:t>BERT Architecture &amp; Working</a:t>
            </a:r>
            <a:endParaRPr lang="en-US" altLang="en-US" dirty="0"/>
          </a:p>
          <a:p>
            <a:r>
              <a:rPr lang="en-US" altLang="en-US" dirty="0"/>
              <a:t>GPT Family Architecture &amp; Working</a:t>
            </a:r>
            <a:endParaRPr lang="en-US" altLang="en-US" dirty="0"/>
          </a:p>
          <a:p>
            <a:r>
              <a:rPr lang="en-US" altLang="en-US" dirty="0"/>
              <a:t>Key Differences: BERT vs GPT</a:t>
            </a:r>
            <a:endParaRPr lang="en-US" altLang="en-US" dirty="0"/>
          </a:p>
          <a:p>
            <a:r>
              <a:rPr lang="en-US" altLang="en-US" dirty="0"/>
              <a:t>Pre-training &amp; Fine-tuning</a:t>
            </a:r>
            <a:endParaRPr lang="en-US" altLang="en-US" dirty="0"/>
          </a:p>
        </p:txBody>
      </p:sp>
      <p:pic>
        <p:nvPicPr>
          <p:cNvPr id="4" name="object 7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10283484" y="190752"/>
            <a:ext cx="1709928" cy="873172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Problem Statement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9241155" cy="4351655"/>
          </a:xfrm>
        </p:spPr>
        <p:txBody>
          <a:bodyPr>
            <a:normAutofit lnSpcReduction="20000"/>
          </a:bodyPr>
          <a:lstStyle/>
          <a:p>
            <a:r>
              <a:rPr lang="en-US" altLang="en-US" dirty="0"/>
              <a:t>Traditional NLP models struggled with:</a:t>
            </a:r>
            <a:endParaRPr lang="en-US" altLang="en-US" dirty="0"/>
          </a:p>
          <a:p>
            <a:endParaRPr lang="en-US" altLang="en-US" dirty="0"/>
          </a:p>
          <a:p>
            <a:r>
              <a:rPr lang="en-US" altLang="en-US" dirty="0"/>
              <a:t>Limited context understanding (fixed window)</a:t>
            </a:r>
            <a:endParaRPr lang="en-US" altLang="en-US" dirty="0"/>
          </a:p>
          <a:p>
            <a:r>
              <a:rPr lang="en-US" altLang="en-US" dirty="0"/>
              <a:t>Sequential processing bottlenecks</a:t>
            </a:r>
            <a:endParaRPr lang="en-US" altLang="en-US" dirty="0"/>
          </a:p>
          <a:p>
            <a:r>
              <a:rPr lang="en-US" altLang="en-US" dirty="0"/>
              <a:t>Poor performance on complex language tasks</a:t>
            </a:r>
            <a:endParaRPr lang="en-US" altLang="en-US" dirty="0"/>
          </a:p>
          <a:p>
            <a:r>
              <a:rPr lang="en-US" altLang="en-US" dirty="0"/>
              <a:t>Need for massive labeled data for every task</a:t>
            </a:r>
            <a:endParaRPr lang="en-US" altLang="en-US" dirty="0"/>
          </a:p>
        </p:txBody>
      </p:sp>
      <p:pic>
        <p:nvPicPr>
          <p:cNvPr id="4" name="object 7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10283484" y="190752"/>
            <a:ext cx="1709928" cy="873172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/>
              <a:t>Empathize</a:t>
            </a:r>
            <a:br>
              <a:rPr lang="en-IN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r>
              <a:rPr lang="en-US" altLang="en-US" dirty="0"/>
              <a:t>BERT and GPT family revolutionized NLP by:</a:t>
            </a:r>
            <a:endParaRPr lang="en-US" altLang="en-US" dirty="0"/>
          </a:p>
          <a:p>
            <a:endParaRPr lang="en-US" altLang="en-US" dirty="0"/>
          </a:p>
          <a:p>
            <a:r>
              <a:rPr lang="en-US" altLang="en-US" dirty="0"/>
              <a:t>Understanding bidirectional and unidirectional context deeply</a:t>
            </a:r>
            <a:endParaRPr lang="en-US" altLang="en-US" dirty="0"/>
          </a:p>
          <a:p>
            <a:r>
              <a:rPr lang="en-US" altLang="en-US" dirty="0"/>
              <a:t>Enabling transfer learning and few-shot learning</a:t>
            </a:r>
            <a:endParaRPr lang="en-US" altLang="en-US" dirty="0"/>
          </a:p>
          <a:p>
            <a:r>
              <a:rPr lang="en-US" altLang="en-US" dirty="0"/>
              <a:t>Powering chatbots, search engines, content generation, and analysis</a:t>
            </a:r>
            <a:endParaRPr lang="en-US" altLang="en-US" dirty="0"/>
          </a:p>
          <a:p>
            <a:r>
              <a:rPr lang="en-US" altLang="en-US" dirty="0"/>
              <a:t>Democratizing AI through pre-trained models available on Hugging Face</a:t>
            </a:r>
            <a:endParaRPr lang="en-US" altLang="en-US" dirty="0"/>
          </a:p>
        </p:txBody>
      </p:sp>
      <p:pic>
        <p:nvPicPr>
          <p:cNvPr id="4" name="object 7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10283484" y="190752"/>
            <a:ext cx="1709928" cy="873172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b="1" dirty="0"/>
              <a:t>Define</a:t>
            </a:r>
            <a:br>
              <a:rPr lang="en-IN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9241155" cy="4351655"/>
          </a:xfrm>
        </p:spPr>
        <p:txBody>
          <a:bodyPr>
            <a:normAutofit/>
          </a:bodyPr>
          <a:lstStyle/>
          <a:p>
            <a:r>
              <a:rPr lang="en-US" altLang="en-US" dirty="0"/>
              <a:t>BERT (Bidirectional Encoder Representations from Transformers) – Google, 2018</a:t>
            </a:r>
            <a:endParaRPr lang="en-US" altLang="en-US" dirty="0"/>
          </a:p>
          <a:p>
            <a:r>
              <a:rPr lang="en-US" altLang="en-US" dirty="0"/>
              <a:t>GPT (Generative Pre-trained Transformer) – OpenAI, started 2018</a:t>
            </a:r>
            <a:endParaRPr lang="en-US" altLang="en-US" dirty="0"/>
          </a:p>
          <a:p>
            <a:r>
              <a:rPr lang="en-US" altLang="en-US" dirty="0"/>
              <a:t>Both are built on Transformer architecture but differ in training objectives and usage.</a:t>
            </a:r>
            <a:endParaRPr lang="en-US" altLang="en-US" dirty="0"/>
          </a:p>
        </p:txBody>
      </p:sp>
      <p:pic>
        <p:nvPicPr>
          <p:cNvPr id="4" name="object 7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10283484" y="190752"/>
            <a:ext cx="1709928" cy="873172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956310"/>
            <a:ext cx="10357485" cy="522097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en-US" dirty="0"/>
              <a:t>BERT Architecture</a:t>
            </a:r>
            <a:endParaRPr lang="en-US" altLang="en-US" dirty="0"/>
          </a:p>
          <a:p>
            <a:pPr marL="0" indent="0">
              <a:buNone/>
            </a:pPr>
            <a:endParaRPr lang="en-US" altLang="en-US" dirty="0"/>
          </a:p>
          <a:p>
            <a:pPr marL="0" indent="0">
              <a:buNone/>
            </a:pPr>
            <a:r>
              <a:rPr lang="en-US" altLang="en-US" dirty="0"/>
              <a:t>Encoder-only Transformer</a:t>
            </a:r>
            <a:endParaRPr lang="en-US" altLang="en-US" dirty="0"/>
          </a:p>
          <a:p>
            <a:pPr marL="0" indent="0">
              <a:buNone/>
            </a:pPr>
            <a:r>
              <a:rPr lang="en-US" altLang="en-US" dirty="0"/>
              <a:t>Bidirectional context (reads text from both directions)</a:t>
            </a:r>
            <a:endParaRPr lang="en-US" altLang="en-US" dirty="0"/>
          </a:p>
          <a:p>
            <a:pPr marL="0" indent="0">
              <a:buNone/>
            </a:pPr>
            <a:r>
              <a:rPr lang="en-US" altLang="en-US" dirty="0"/>
              <a:t>Pre-trained using Masked Language Modeling (MLM) and Next Sentence Prediction (NSP)</a:t>
            </a:r>
            <a:endParaRPr lang="en-US" altLang="en-US" dirty="0"/>
          </a:p>
          <a:p>
            <a:pPr marL="0" indent="0">
              <a:buNone/>
            </a:pPr>
            <a:r>
              <a:rPr lang="en-US" altLang="en-US" dirty="0"/>
              <a:t>Excellent for understanding tasks: Classification, Question Answering, Named Entity Recognition</a:t>
            </a:r>
            <a:endParaRPr lang="en-US" altLang="en-US" dirty="0"/>
          </a:p>
        </p:txBody>
      </p:sp>
      <p:pic>
        <p:nvPicPr>
          <p:cNvPr id="4" name="object 7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10283484" y="190752"/>
            <a:ext cx="1709928" cy="873172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063625"/>
            <a:ext cx="9444990" cy="51136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en-US" dirty="0"/>
              <a:t>GPT Family Architecture</a:t>
            </a:r>
            <a:endParaRPr lang="en-US" altLang="en-US" dirty="0"/>
          </a:p>
          <a:p>
            <a:pPr marL="0" indent="0">
              <a:buNone/>
            </a:pPr>
            <a:endParaRPr lang="en-US" altLang="en-US" dirty="0"/>
          </a:p>
          <a:p>
            <a:pPr marL="0" indent="0">
              <a:buNone/>
            </a:pPr>
            <a:r>
              <a:rPr lang="en-US" altLang="en-US" dirty="0"/>
              <a:t>Decoder-only Transformer</a:t>
            </a:r>
            <a:endParaRPr lang="en-US" altLang="en-US" dirty="0"/>
          </a:p>
          <a:p>
            <a:pPr marL="0" indent="0">
              <a:buNone/>
            </a:pPr>
            <a:r>
              <a:rPr lang="en-US" altLang="en-US" dirty="0"/>
              <a:t>Unidirectional (left-to-right) context</a:t>
            </a:r>
            <a:endParaRPr lang="en-US" altLang="en-US" dirty="0"/>
          </a:p>
          <a:p>
            <a:pPr marL="0" indent="0">
              <a:buNone/>
            </a:pPr>
            <a:r>
              <a:rPr lang="en-US" altLang="en-US" dirty="0"/>
              <a:t>Pre-trained using Next Token Prediction (Causal Language Modeling)</a:t>
            </a:r>
            <a:endParaRPr lang="en-US" altLang="en-US" dirty="0"/>
          </a:p>
          <a:p>
            <a:pPr marL="0" indent="0">
              <a:buNone/>
            </a:pPr>
            <a:r>
              <a:rPr lang="en-US" altLang="en-US" dirty="0"/>
              <a:t>Designed for text generation tasks</a:t>
            </a:r>
            <a:endParaRPr lang="en-US" altLang="en-US" dirty="0"/>
          </a:p>
          <a:p>
            <a:pPr marL="0" indent="0">
              <a:buNone/>
            </a:pPr>
            <a:r>
              <a:rPr lang="en-US" altLang="en-US" dirty="0"/>
              <a:t>Major Versions: GPT-1, GPT-2, GPT-3, GPT-3.5, GPT-4, GPT-4o</a:t>
            </a:r>
            <a:endParaRPr lang="en-US" altLang="en-US" dirty="0"/>
          </a:p>
        </p:txBody>
      </p:sp>
      <p:pic>
        <p:nvPicPr>
          <p:cNvPr id="4" name="object 7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10283484" y="190752"/>
            <a:ext cx="1709928" cy="873172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202690"/>
            <a:ext cx="8922385" cy="497459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en-US" dirty="0"/>
              <a:t>Pre-training and Fine-tuning</a:t>
            </a:r>
            <a:endParaRPr lang="en-US" altLang="en-US" dirty="0"/>
          </a:p>
          <a:p>
            <a:pPr marL="0" indent="0">
              <a:buNone/>
            </a:pPr>
            <a:endParaRPr lang="en-US" altLang="en-US" dirty="0"/>
          </a:p>
          <a:p>
            <a:pPr marL="0" indent="0">
              <a:buNone/>
            </a:pPr>
            <a:r>
              <a:rPr lang="en-US" altLang="en-US" dirty="0"/>
              <a:t>Pre-training: Learn language patterns on massive unlabeled data</a:t>
            </a:r>
            <a:endParaRPr lang="en-US" altLang="en-US" dirty="0"/>
          </a:p>
          <a:p>
            <a:pPr marL="0" indent="0">
              <a:buNone/>
            </a:pPr>
            <a:r>
              <a:rPr lang="en-US" altLang="en-US" dirty="0"/>
              <a:t>Fine-tuning: Adapt the model to specific downstream tasks with smaller labeled data</a:t>
            </a:r>
            <a:endParaRPr lang="en-US" altLang="en-US" dirty="0"/>
          </a:p>
          <a:p>
            <a:pPr marL="0" indent="0">
              <a:buNone/>
            </a:pPr>
            <a:r>
              <a:rPr lang="en-US" altLang="en-US" dirty="0"/>
              <a:t>BERT: Fine-tuned for classification/QA</a:t>
            </a:r>
            <a:endParaRPr lang="en-US" altLang="en-US" dirty="0"/>
          </a:p>
          <a:p>
            <a:pPr marL="0" indent="0">
              <a:buNone/>
            </a:pPr>
            <a:r>
              <a:rPr lang="en-US" altLang="en-US" dirty="0"/>
              <a:t>GPT: Few-shot / Zero-shot prompting (In-context learning)</a:t>
            </a:r>
            <a:endParaRPr lang="en-US" altLang="en-US" dirty="0"/>
          </a:p>
        </p:txBody>
      </p:sp>
      <p:pic>
        <p:nvPicPr>
          <p:cNvPr id="4" name="object 7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10283484" y="190752"/>
            <a:ext cx="1709928" cy="87317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3269</Words>
  <Application>WPS Presentation</Application>
  <PresentationFormat>Widescreen</PresentationFormat>
  <Paragraphs>120</Paragraphs>
  <Slides>15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27" baseType="lpstr">
      <vt:lpstr>Arial</vt:lpstr>
      <vt:lpstr>SimSun</vt:lpstr>
      <vt:lpstr>Wingdings</vt:lpstr>
      <vt:lpstr>Times New Roman</vt:lpstr>
      <vt:lpstr>Cambria</vt:lpstr>
      <vt:lpstr>Arial</vt:lpstr>
      <vt:lpstr>Brush Script MT</vt:lpstr>
      <vt:lpstr>Calibri</vt:lpstr>
      <vt:lpstr>Microsoft YaHei</vt:lpstr>
      <vt:lpstr>Arial Unicode MS</vt:lpstr>
      <vt:lpstr>Calibri Light</vt:lpstr>
      <vt:lpstr>Office Theme</vt:lpstr>
      <vt:lpstr>     SNS COLLEGE OF TECHNOLOGY Coimbatore-35 An Autonomous Institution  </vt:lpstr>
      <vt:lpstr>Recap</vt:lpstr>
      <vt:lpstr>Topics Included</vt:lpstr>
      <vt:lpstr>Problem Statement</vt:lpstr>
      <vt:lpstr>Empathize </vt:lpstr>
      <vt:lpstr>Define </vt:lpstr>
      <vt:lpstr>Types of Transformer </vt:lpstr>
      <vt:lpstr>PowerPoint 演示文稿</vt:lpstr>
      <vt:lpstr>PowerPoint 演示文稿</vt:lpstr>
      <vt:lpstr>PowerPoint 演示文稿</vt:lpstr>
      <vt:lpstr>Mind Map</vt:lpstr>
      <vt:lpstr>Mind Map</vt:lpstr>
      <vt:lpstr>Conclusion</vt:lpstr>
      <vt:lpstr>Riddle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Catherine Pradeep</dc:creator>
  <cp:lastModifiedBy>THILAGARANI. P SNS</cp:lastModifiedBy>
  <cp:revision>26</cp:revision>
  <dcterms:created xsi:type="dcterms:W3CDTF">2026-02-18T03:50:00Z</dcterms:created>
  <dcterms:modified xsi:type="dcterms:W3CDTF">2026-05-20T06:14:19Z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5002413DF61D44149B723AAFEAD8668C_12</vt:lpwstr>
  </property>
  <property fmtid="{D5CDD505-2E9C-101B-9397-08002B2CF9AE}" pid="3" name="KSOProductBuildVer">
    <vt:lpwstr>1033-12.1.0.26372</vt:lpwstr>
  </property>
</Properties>
</file>