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8"/>
  </p:notesMasterIdLst>
  <p:sldIdLst>
    <p:sldId id="266" r:id="rId3"/>
    <p:sldId id="267" r:id="rId4"/>
    <p:sldId id="268" r:id="rId5"/>
    <p:sldId id="274" r:id="rId6"/>
    <p:sldId id="275" r:id="rId7"/>
    <p:sldId id="276" r:id="rId8"/>
    <p:sldId id="277" r:id="rId9"/>
    <p:sldId id="278" r:id="rId10"/>
    <p:sldId id="279" r:id="rId11"/>
    <p:sldId id="280" r:id="rId12"/>
    <p:sldId id="289" r:id="rId13"/>
    <p:sldId id="293" r:id="rId14"/>
    <p:sldId id="290" r:id="rId15"/>
    <p:sldId id="291" r:id="rId16"/>
    <p:sldId id="292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0627"/>
    <p:restoredTop sz="94206"/>
  </p:normalViewPr>
  <p:slideViewPr>
    <p:cSldViewPr snapToGrid="0">
      <p:cViewPr varScale="1">
        <p:scale>
          <a:sx n="68" d="100"/>
          <a:sy n="68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20" Type="http://schemas.openxmlformats.org/officeDocument/2006/relationships/viewProps" Target="viewProps.xml"/><Relationship Id="rId2" Type="http://schemas.openxmlformats.org/officeDocument/2006/relationships/theme" Target="theme/theme1.xml"/><Relationship Id="rId19" Type="http://schemas.openxmlformats.org/officeDocument/2006/relationships/presProps" Target="presProps.xml"/><Relationship Id="rId18" Type="http://schemas.openxmlformats.org/officeDocument/2006/relationships/notesMaster" Target="notesMasters/notesMaster1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DF5F8-6AC1-6849-A5D4-C11F692AD4D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32A8A-1863-AE4F-8513-BD7315F1DAB1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  <a:endParaRPr lang="en-GB"/>
          </a:p>
          <a:p>
            <a:pPr lvl="1"/>
            <a:r>
              <a:rPr lang="en-GB"/>
              <a:t>Second level</a:t>
            </a:r>
            <a:endParaRPr lang="en-GB"/>
          </a:p>
          <a:p>
            <a:pPr lvl="2"/>
            <a:r>
              <a:rPr lang="en-GB"/>
              <a:t>Third level</a:t>
            </a:r>
            <a:endParaRPr lang="en-GB"/>
          </a:p>
          <a:p>
            <a:pPr lvl="3"/>
            <a:r>
              <a:rPr lang="en-GB"/>
              <a:t>Fourth level</a:t>
            </a:r>
            <a:endParaRPr lang="en-GB"/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DF5F8-6AC1-6849-A5D4-C11F692AD4D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32A8A-1863-AE4F-8513-BD7315F1DAB1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  <a:endParaRPr lang="en-GB"/>
          </a:p>
          <a:p>
            <a:pPr lvl="1"/>
            <a:r>
              <a:rPr lang="en-GB"/>
              <a:t>Second level</a:t>
            </a:r>
            <a:endParaRPr lang="en-GB"/>
          </a:p>
          <a:p>
            <a:pPr lvl="2"/>
            <a:r>
              <a:rPr lang="en-GB"/>
              <a:t>Third level</a:t>
            </a:r>
            <a:endParaRPr lang="en-GB"/>
          </a:p>
          <a:p>
            <a:pPr lvl="3"/>
            <a:r>
              <a:rPr lang="en-GB"/>
              <a:t>Fourth level</a:t>
            </a:r>
            <a:endParaRPr lang="en-GB"/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DF5F8-6AC1-6849-A5D4-C11F692AD4D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32A8A-1863-AE4F-8513-BD7315F1DAB1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  <a:endParaRPr lang="en-GB"/>
          </a:p>
          <a:p>
            <a:pPr lvl="1"/>
            <a:r>
              <a:rPr lang="en-GB"/>
              <a:t>Second level</a:t>
            </a:r>
            <a:endParaRPr lang="en-GB"/>
          </a:p>
          <a:p>
            <a:pPr lvl="2"/>
            <a:r>
              <a:rPr lang="en-GB"/>
              <a:t>Third level</a:t>
            </a:r>
            <a:endParaRPr lang="en-GB"/>
          </a:p>
          <a:p>
            <a:pPr lvl="3"/>
            <a:r>
              <a:rPr lang="en-GB"/>
              <a:t>Fourth level</a:t>
            </a:r>
            <a:endParaRPr lang="en-GB"/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DF5F8-6AC1-6849-A5D4-C11F692AD4D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32A8A-1863-AE4F-8513-BD7315F1DAB1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DF5F8-6AC1-6849-A5D4-C11F692AD4D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32A8A-1863-AE4F-8513-BD7315F1DAB1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  <a:endParaRPr lang="en-GB"/>
          </a:p>
          <a:p>
            <a:pPr lvl="1"/>
            <a:r>
              <a:rPr lang="en-GB"/>
              <a:t>Second level</a:t>
            </a:r>
            <a:endParaRPr lang="en-GB"/>
          </a:p>
          <a:p>
            <a:pPr lvl="2"/>
            <a:r>
              <a:rPr lang="en-GB"/>
              <a:t>Third level</a:t>
            </a:r>
            <a:endParaRPr lang="en-GB"/>
          </a:p>
          <a:p>
            <a:pPr lvl="3"/>
            <a:r>
              <a:rPr lang="en-GB"/>
              <a:t>Fourth level</a:t>
            </a:r>
            <a:endParaRPr lang="en-GB"/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  <a:endParaRPr lang="en-GB"/>
          </a:p>
          <a:p>
            <a:pPr lvl="1"/>
            <a:r>
              <a:rPr lang="en-GB"/>
              <a:t>Second level</a:t>
            </a:r>
            <a:endParaRPr lang="en-GB"/>
          </a:p>
          <a:p>
            <a:pPr lvl="2"/>
            <a:r>
              <a:rPr lang="en-GB"/>
              <a:t>Third level</a:t>
            </a:r>
            <a:endParaRPr lang="en-GB"/>
          </a:p>
          <a:p>
            <a:pPr lvl="3"/>
            <a:r>
              <a:rPr lang="en-GB"/>
              <a:t>Fourth level</a:t>
            </a:r>
            <a:endParaRPr lang="en-GB"/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DF5F8-6AC1-6849-A5D4-C11F692AD4D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32A8A-1863-AE4F-8513-BD7315F1DAB1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  <a:endParaRPr lang="en-GB"/>
          </a:p>
          <a:p>
            <a:pPr lvl="1"/>
            <a:r>
              <a:rPr lang="en-GB"/>
              <a:t>Second level</a:t>
            </a:r>
            <a:endParaRPr lang="en-GB"/>
          </a:p>
          <a:p>
            <a:pPr lvl="2"/>
            <a:r>
              <a:rPr lang="en-GB"/>
              <a:t>Third level</a:t>
            </a:r>
            <a:endParaRPr lang="en-GB"/>
          </a:p>
          <a:p>
            <a:pPr lvl="3"/>
            <a:r>
              <a:rPr lang="en-GB"/>
              <a:t>Fourth level</a:t>
            </a:r>
            <a:endParaRPr lang="en-GB"/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  <a:endParaRPr lang="en-GB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  <a:endParaRPr lang="en-GB"/>
          </a:p>
          <a:p>
            <a:pPr lvl="1"/>
            <a:r>
              <a:rPr lang="en-GB"/>
              <a:t>Second level</a:t>
            </a:r>
            <a:endParaRPr lang="en-GB"/>
          </a:p>
          <a:p>
            <a:pPr lvl="2"/>
            <a:r>
              <a:rPr lang="en-GB"/>
              <a:t>Third level</a:t>
            </a:r>
            <a:endParaRPr lang="en-GB"/>
          </a:p>
          <a:p>
            <a:pPr lvl="3"/>
            <a:r>
              <a:rPr lang="en-GB"/>
              <a:t>Fourth level</a:t>
            </a:r>
            <a:endParaRPr lang="en-GB"/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DF5F8-6AC1-6849-A5D4-C11F692AD4D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32A8A-1863-AE4F-8513-BD7315F1DAB1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DF5F8-6AC1-6849-A5D4-C11F692AD4D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32A8A-1863-AE4F-8513-BD7315F1DAB1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DF5F8-6AC1-6849-A5D4-C11F692AD4D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32A8A-1863-AE4F-8513-BD7315F1DAB1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  <a:endParaRPr lang="en-GB"/>
          </a:p>
          <a:p>
            <a:pPr lvl="1"/>
            <a:r>
              <a:rPr lang="en-GB"/>
              <a:t>Second level</a:t>
            </a:r>
            <a:endParaRPr lang="en-GB"/>
          </a:p>
          <a:p>
            <a:pPr lvl="2"/>
            <a:r>
              <a:rPr lang="en-GB"/>
              <a:t>Third level</a:t>
            </a:r>
            <a:endParaRPr lang="en-GB"/>
          </a:p>
          <a:p>
            <a:pPr lvl="3"/>
            <a:r>
              <a:rPr lang="en-GB"/>
              <a:t>Fourth level</a:t>
            </a:r>
            <a:endParaRPr lang="en-GB"/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DF5F8-6AC1-6849-A5D4-C11F692AD4D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32A8A-1863-AE4F-8513-BD7315F1DAB1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DF5F8-6AC1-6849-A5D4-C11F692AD4D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32A8A-1863-AE4F-8513-BD7315F1DAB1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  <a:endParaRPr lang="en-GB"/>
          </a:p>
          <a:p>
            <a:pPr lvl="1"/>
            <a:r>
              <a:rPr lang="en-GB"/>
              <a:t>Second level</a:t>
            </a:r>
            <a:endParaRPr lang="en-GB"/>
          </a:p>
          <a:p>
            <a:pPr lvl="2"/>
            <a:r>
              <a:rPr lang="en-GB"/>
              <a:t>Third level</a:t>
            </a:r>
            <a:endParaRPr lang="en-GB"/>
          </a:p>
          <a:p>
            <a:pPr lvl="3"/>
            <a:r>
              <a:rPr lang="en-GB"/>
              <a:t>Fourth level</a:t>
            </a:r>
            <a:endParaRPr lang="en-GB"/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CDF5F8-6AC1-6849-A5D4-C11F692AD4D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332A8A-1863-AE4F-8513-BD7315F1DA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9033" y="320221"/>
            <a:ext cx="8400049" cy="1325443"/>
          </a:xfrm>
        </p:spPr>
        <p:txBody>
          <a:bodyPr>
            <a:normAutofit fontScale="90000"/>
          </a:bodyPr>
          <a:lstStyle/>
          <a:p>
            <a:pPr defTabSz="914400">
              <a:spcBef>
                <a:spcPts val="0"/>
              </a:spcBef>
              <a:defRPr/>
            </a:pPr>
            <a:br>
              <a:rPr lang="en-US" sz="4000" b="1" kern="0" dirty="0">
                <a:solidFill>
                  <a:srgbClr val="020301"/>
                </a:solidFill>
                <a:latin typeface="Times New Roman" panose="02020603050405020304" pitchFamily="18" charset="0"/>
                <a:ea typeface="Cambria" panose="02040503050406030204"/>
                <a:cs typeface="Times New Roman" panose="02020603050405020304" pitchFamily="18" charset="0"/>
                <a:sym typeface="Cambria" panose="02040503050406030204"/>
              </a:rPr>
            </a:br>
            <a:br>
              <a:rPr lang="en-US" sz="4000" b="1" kern="0" dirty="0">
                <a:solidFill>
                  <a:srgbClr val="020301"/>
                </a:solidFill>
                <a:latin typeface="Times New Roman" panose="02020603050405020304" pitchFamily="18" charset="0"/>
                <a:ea typeface="Cambria" panose="02040503050406030204"/>
                <a:cs typeface="Times New Roman" panose="02020603050405020304" pitchFamily="18" charset="0"/>
                <a:sym typeface="Cambria" panose="02040503050406030204"/>
              </a:rPr>
            </a:br>
            <a:br>
              <a:rPr lang="en-US" sz="4000" b="1" kern="0" dirty="0">
                <a:solidFill>
                  <a:srgbClr val="020301"/>
                </a:solidFill>
                <a:latin typeface="Times New Roman" panose="02020603050405020304" pitchFamily="18" charset="0"/>
                <a:ea typeface="Cambria" panose="02040503050406030204"/>
                <a:cs typeface="Times New Roman" panose="02020603050405020304" pitchFamily="18" charset="0"/>
                <a:sym typeface="Cambria" panose="02040503050406030204"/>
              </a:rPr>
            </a:br>
            <a:br>
              <a:rPr lang="en-US" sz="4000" b="1" kern="0" dirty="0">
                <a:solidFill>
                  <a:srgbClr val="020301"/>
                </a:solidFill>
                <a:latin typeface="Times New Roman" panose="02020603050405020304" pitchFamily="18" charset="0"/>
                <a:ea typeface="Cambria" panose="02040503050406030204"/>
                <a:cs typeface="Times New Roman" panose="02020603050405020304" pitchFamily="18" charset="0"/>
                <a:sym typeface="Cambria" panose="02040503050406030204"/>
              </a:rPr>
            </a:br>
            <a:br>
              <a:rPr lang="en-US" sz="4000" b="1" kern="0" dirty="0">
                <a:solidFill>
                  <a:srgbClr val="020301"/>
                </a:solidFill>
                <a:latin typeface="Times New Roman" panose="02020603050405020304" pitchFamily="18" charset="0"/>
                <a:ea typeface="Cambria" panose="02040503050406030204"/>
                <a:cs typeface="Times New Roman" panose="02020603050405020304" pitchFamily="18" charset="0"/>
                <a:sym typeface="Cambria" panose="02040503050406030204"/>
              </a:rPr>
            </a:br>
            <a:r>
              <a:rPr lang="en-US" sz="4000" b="1" kern="0" dirty="0">
                <a:solidFill>
                  <a:srgbClr val="020301"/>
                </a:solidFill>
                <a:latin typeface="Times New Roman" panose="02020603050405020304" pitchFamily="18" charset="0"/>
                <a:ea typeface="Cambria" panose="02040503050406030204"/>
                <a:cs typeface="Times New Roman" panose="02020603050405020304" pitchFamily="18" charset="0"/>
                <a:sym typeface="Cambria" panose="02040503050406030204"/>
              </a:rPr>
              <a:t>SNS COLLEGE OF TECHNOLOGY</a:t>
            </a:r>
            <a:br>
              <a:rPr lang="en-US" sz="11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</a:br>
            <a:r>
              <a:rPr lang="en-US" sz="1600" b="1" kern="0" dirty="0">
                <a:solidFill>
                  <a:srgbClr val="020301"/>
                </a:solidFill>
                <a:latin typeface="Times New Roman" panose="02020603050405020304" pitchFamily="18" charset="0"/>
                <a:ea typeface="Cambria" panose="02040503050406030204"/>
                <a:cs typeface="Times New Roman" panose="02020603050405020304" pitchFamily="18" charset="0"/>
                <a:sym typeface="Cambria" panose="02040503050406030204"/>
              </a:rPr>
              <a:t>Coimbatore-35</a:t>
            </a:r>
            <a:br>
              <a:rPr lang="en-US" sz="11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</a:br>
            <a:r>
              <a:rPr lang="en-US" sz="1600" b="1" kern="0" dirty="0">
                <a:solidFill>
                  <a:srgbClr val="020301"/>
                </a:solidFill>
                <a:latin typeface="Times New Roman" panose="02020603050405020304" pitchFamily="18" charset="0"/>
                <a:ea typeface="Cambria" panose="02040503050406030204"/>
                <a:cs typeface="Times New Roman" panose="02020603050405020304" pitchFamily="18" charset="0"/>
                <a:sym typeface="Cambria" panose="02040503050406030204"/>
              </a:rPr>
              <a:t>An Autonomous Institution</a:t>
            </a:r>
            <a:br>
              <a:rPr lang="en-US" sz="11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</a:br>
            <a:br>
              <a:rPr lang="en-US" sz="1600" b="1" kern="0" dirty="0">
                <a:solidFill>
                  <a:srgbClr val="020301"/>
                </a:solidFill>
                <a:latin typeface="Times New Roman" panose="02020603050405020304" pitchFamily="18" charset="0"/>
                <a:ea typeface="Cambria" panose="02040503050406030204"/>
                <a:cs typeface="Times New Roman" panose="02020603050405020304" pitchFamily="18" charset="0"/>
                <a:sym typeface="Cambria" panose="02040503050406030204"/>
              </a:rPr>
            </a:br>
            <a:endParaRPr lang="en-IN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6495" y="1663065"/>
            <a:ext cx="8961755" cy="342900"/>
          </a:xfrm>
        </p:spPr>
        <p:txBody>
          <a:bodyPr>
            <a:normAutofit fontScale="72500"/>
          </a:bodyPr>
          <a:lstStyle/>
          <a:p>
            <a:r>
              <a:rPr lang="en-US" b="1" dirty="0">
                <a:latin typeface="Times New Roman" panose="02020603050405020304" pitchFamily="18" charset="0"/>
                <a:ea typeface="Cambria" panose="02040503050406030204"/>
                <a:cs typeface="Times New Roman" panose="02020603050405020304" pitchFamily="18" charset="0"/>
                <a:sym typeface="Cambria" panose="02040503050406030204"/>
              </a:rPr>
              <a:t>Department Of ECE</a:t>
            </a:r>
            <a:endParaRPr lang="en-US" b="1" dirty="0">
              <a:latin typeface="Times New Roman" panose="02020603050405020304" pitchFamily="18" charset="0"/>
              <a:ea typeface="Cambria" panose="02040503050406030204"/>
              <a:cs typeface="Times New Roman" panose="02020603050405020304" pitchFamily="18" charset="0"/>
              <a:sym typeface="Cambria" panose="02040503050406030204"/>
            </a:endParaRPr>
          </a:p>
          <a:p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7019B-E70F-4FF5-87A8-26CF74CED4A6}" type="slidenum">
              <a:rPr lang="en-IN" smtClean="0">
                <a:latin typeface="Times New Roman" panose="02020603050405020304" pitchFamily="18" charset="0"/>
                <a:cs typeface="Times New Roman" panose="02020603050405020304" pitchFamily="18" charset="0"/>
              </a:rPr>
            </a:fld>
            <a:endParaRPr lang="en-I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Subtitle 2"/>
          <p:cNvSpPr txBox="1"/>
          <p:nvPr/>
        </p:nvSpPr>
        <p:spPr>
          <a:xfrm>
            <a:off x="1248266" y="2980894"/>
            <a:ext cx="10105534" cy="7288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UNIT-3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/>
              <a:t>LARGE LANGUAGE MODELS (LLMs), RAG, AND MCP</a:t>
            </a:r>
            <a:r>
              <a:rPr lang="en-IN" dirty="0"/>
              <a:t> 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Subtitle 2"/>
          <p:cNvSpPr txBox="1"/>
          <p:nvPr/>
        </p:nvSpPr>
        <p:spPr>
          <a:xfrm>
            <a:off x="2305553" y="3668233"/>
            <a:ext cx="9144000" cy="7288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ubtitle 2"/>
          <p:cNvSpPr txBox="1"/>
          <p:nvPr/>
        </p:nvSpPr>
        <p:spPr>
          <a:xfrm>
            <a:off x="1580443" y="2365704"/>
            <a:ext cx="9144000" cy="7288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665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23ECE604 - GEN AI</a:t>
            </a:r>
            <a:endParaRPr lang="en-IN" sz="2665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13860" y="5033010"/>
            <a:ext cx="442849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C.PARKAVI AP/AIML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object 7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10283484" y="190752"/>
            <a:ext cx="1709928" cy="873172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3896360" y="4171315"/>
            <a:ext cx="5706110" cy="645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TOPIC-</a:t>
            </a:r>
            <a:r>
              <a:rPr lang="en-US" dirty="0"/>
              <a:t> PROMPT ENGINEERING </a:t>
            </a:r>
            <a:endParaRPr lang="en-IN" dirty="0"/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063625"/>
            <a:ext cx="9095740" cy="51136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dirty="0"/>
              <a:t>More Techniques</a:t>
            </a:r>
            <a:endParaRPr lang="en-US" altLang="en-US" dirty="0"/>
          </a:p>
          <a:p>
            <a:pPr marL="0" indent="0">
              <a:buNone/>
            </a:pPr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Self-Consistency: Generate multiple responses and choose the most consistent one.</a:t>
            </a:r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Prompt Chaining: Break complex tasks into a sequence of smaller prompts.</a:t>
            </a:r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Tree of Thoughts (ToT): Explore multiple reasoning paths.</a:t>
            </a:r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RAG Integration: Combine prompts with retrieved external knowledge.</a:t>
            </a:r>
            <a:endParaRPr lang="en-US" altLang="en-US" dirty="0"/>
          </a:p>
        </p:txBody>
      </p:sp>
      <p:pic>
        <p:nvPicPr>
          <p:cNvPr id="4" name="object 7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10283484" y="190752"/>
            <a:ext cx="1709928" cy="873172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ject 7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10283484" y="190752"/>
            <a:ext cx="1709928" cy="873172"/>
          </a:xfrm>
          <a:prstGeom prst="rect">
            <a:avLst/>
          </a:prstGeom>
        </p:spPr>
      </p:pic>
      <p:sp>
        <p:nvSpPr>
          <p:cNvPr id="8" name="Content Placeholder 7"/>
          <p:cNvSpPr/>
          <p:nvPr>
            <p:ph idx="1"/>
          </p:nvPr>
        </p:nvSpPr>
        <p:spPr>
          <a:xfrm>
            <a:off x="838200" y="1063625"/>
            <a:ext cx="10515600" cy="5113655"/>
          </a:xfrm>
        </p:spPr>
        <p:txBody>
          <a:bodyPr/>
          <a:p>
            <a:r>
              <a:rPr lang="en-US" altLang="en-US"/>
              <a:t>Applications &amp; Use Cases</a:t>
            </a:r>
            <a:endParaRPr lang="en-US" altLang="en-US"/>
          </a:p>
          <a:p>
            <a:endParaRPr lang="en-US" altLang="en-US"/>
          </a:p>
          <a:p>
            <a:r>
              <a:rPr lang="en-US" altLang="en-US"/>
              <a:t>Code generation and debugging</a:t>
            </a:r>
            <a:endParaRPr lang="en-US" altLang="en-US"/>
          </a:p>
          <a:p>
            <a:r>
              <a:rPr lang="en-US" altLang="en-US"/>
              <a:t>Content writing and summarization</a:t>
            </a:r>
            <a:endParaRPr lang="en-US" altLang="en-US"/>
          </a:p>
          <a:p>
            <a:r>
              <a:rPr lang="en-US" altLang="en-US"/>
              <a:t>Data analysis and report generation</a:t>
            </a:r>
            <a:endParaRPr lang="en-US" altLang="en-US"/>
          </a:p>
          <a:p>
            <a:r>
              <a:rPr lang="en-US" altLang="en-US"/>
              <a:t>Customer support chatbots</a:t>
            </a:r>
            <a:endParaRPr lang="en-US" altLang="en-US"/>
          </a:p>
          <a:p>
            <a:r>
              <a:rPr lang="en-US" altLang="en-US"/>
              <a:t>Education and tutoring systems</a:t>
            </a:r>
            <a:endParaRPr lang="en-US" altLang="en-US"/>
          </a:p>
          <a:p>
            <a:r>
              <a:rPr lang="en-US" altLang="en-US"/>
              <a:t>Creative tasks (story writing, marketing copy)</a:t>
            </a:r>
            <a:endParaRPr lang="en-US" altLang="en-US"/>
          </a:p>
          <a:p>
            <a:r>
              <a:rPr lang="en-US" altLang="en-US"/>
              <a:t>Research and knowledge synthesis</a:t>
            </a:r>
            <a:endParaRPr lang="en-US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Mind Map</a:t>
            </a:r>
            <a:endParaRPr lang="en-US" dirty="0"/>
          </a:p>
        </p:txBody>
      </p:sp>
      <p:pic>
        <p:nvPicPr>
          <p:cNvPr id="4" name="object 7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10283484" y="190752"/>
            <a:ext cx="1709928" cy="873172"/>
          </a:xfrm>
          <a:prstGeom prst="rect">
            <a:avLst/>
          </a:prstGeom>
        </p:spPr>
      </p:pic>
      <p:sp>
        <p:nvSpPr>
          <p:cNvPr id="8" name="Content Placeholder 7"/>
          <p:cNvSpPr/>
          <p:nvPr>
            <p:ph idx="1"/>
          </p:nvPr>
        </p:nvSpPr>
        <p:spPr/>
        <p:txBody>
          <a:bodyPr/>
          <a:p>
            <a:r>
              <a:rPr lang="en-US" altLang="en-US"/>
              <a:t>Prompt Engineering</a:t>
            </a:r>
            <a:endParaRPr lang="en-US" altLang="en-US"/>
          </a:p>
          <a:p>
            <a:r>
              <a:rPr lang="en-US" altLang="en-US"/>
              <a:t>├── Basic (Zero-shot, Few-shot)</a:t>
            </a:r>
            <a:endParaRPr lang="en-US" altLang="en-US"/>
          </a:p>
          <a:p>
            <a:r>
              <a:rPr lang="en-US" altLang="en-US"/>
              <a:t>├── Advanced (CoT, Role, Self-Consistency)</a:t>
            </a:r>
            <a:endParaRPr lang="en-US" altLang="en-US"/>
          </a:p>
          <a:p>
            <a:r>
              <a:rPr lang="en-US" altLang="en-US"/>
              <a:t>├── Best Practices (Clarity, Structure, Iteration)</a:t>
            </a:r>
            <a:endParaRPr lang="en-US" altLang="en-US"/>
          </a:p>
          <a:p>
            <a:r>
              <a:rPr lang="en-US" altLang="en-US"/>
              <a:t>├── Applications (Code, Content, Analysis)</a:t>
            </a:r>
            <a:endParaRPr lang="en-US" altLang="en-US"/>
          </a:p>
          <a:p>
            <a:r>
              <a:rPr lang="en-US" altLang="en-US"/>
              <a:t>└── Goal: Reliable &amp; High-Quality LLM Output</a:t>
            </a:r>
            <a:endParaRPr lang="en-US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altLang="en-US" dirty="0"/>
              <a:t>Prompt Engineering is the key skill that bridges human intention and AI capability. Mastering it allows us to fully harness the power of Large Language Models for real-world impact in the era of Generative AI.</a:t>
            </a:r>
            <a:endParaRPr lang="en-US" altLang="en-US" dirty="0"/>
          </a:p>
        </p:txBody>
      </p:sp>
      <p:pic>
        <p:nvPicPr>
          <p:cNvPr id="4" name="object 7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10283484" y="190752"/>
            <a:ext cx="1709928" cy="873172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Riddle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I have no code, yet I control the smartest AI,</a:t>
            </a:r>
            <a:endParaRPr lang="en-US" altLang="en-US" dirty="0"/>
          </a:p>
          <a:p>
            <a:r>
              <a:rPr lang="en-US" altLang="en-US" dirty="0"/>
              <a:t>With right words I make it think, create, and reply.</a:t>
            </a:r>
            <a:endParaRPr lang="en-US" altLang="en-US" dirty="0"/>
          </a:p>
          <a:p>
            <a:r>
              <a:rPr lang="en-US" altLang="en-US" dirty="0"/>
              <a:t>Bad me — results go wrong, Good me — magic appears,</a:t>
            </a:r>
            <a:endParaRPr lang="en-US" altLang="en-US" dirty="0"/>
          </a:p>
          <a:p>
            <a:r>
              <a:rPr lang="en-US" altLang="en-US" dirty="0"/>
              <a:t>What am I, that turns LLMs into useful engineers?</a:t>
            </a:r>
            <a:endParaRPr lang="en-US" altLang="en-US" dirty="0"/>
          </a:p>
          <a:p>
            <a:r>
              <a:rPr lang="en-US" altLang="en-US" dirty="0"/>
              <a:t>Answer: Prompt Engineering</a:t>
            </a:r>
            <a:endParaRPr lang="en-US" altLang="en-US" dirty="0"/>
          </a:p>
        </p:txBody>
      </p:sp>
      <p:pic>
        <p:nvPicPr>
          <p:cNvPr id="4" name="object 7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10283484" y="190752"/>
            <a:ext cx="1709928" cy="873172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8000" dirty="0">
              <a:latin typeface="Brush Script MT" panose="03060802040406070304" pitchFamily="66" charset="-122"/>
              <a:ea typeface="Brush Script MT" panose="03060802040406070304" pitchFamily="66" charset="-122"/>
              <a:cs typeface="Brush Script MT" panose="03060802040406070304" pitchFamily="66" charset="-122"/>
            </a:endParaRPr>
          </a:p>
          <a:p>
            <a:pPr marL="0" indent="0" algn="ctr">
              <a:buNone/>
            </a:pPr>
            <a:r>
              <a:rPr lang="en-US" sz="8000" dirty="0">
                <a:latin typeface="Brush Script MT" panose="03060802040406070304" pitchFamily="66" charset="-122"/>
                <a:ea typeface="Brush Script MT" panose="03060802040406070304" pitchFamily="66" charset="-122"/>
                <a:cs typeface="Brush Script MT" panose="03060802040406070304" pitchFamily="66" charset="-122"/>
              </a:rPr>
              <a:t>THANK YOU</a:t>
            </a:r>
            <a:endParaRPr lang="en-US" sz="8000" dirty="0">
              <a:latin typeface="Brush Script MT" panose="03060802040406070304" pitchFamily="66" charset="-122"/>
              <a:ea typeface="Brush Script MT" panose="03060802040406070304" pitchFamily="66" charset="-122"/>
              <a:cs typeface="Brush Script MT" panose="03060802040406070304" pitchFamily="66" charset="-122"/>
            </a:endParaRPr>
          </a:p>
        </p:txBody>
      </p:sp>
      <p:pic>
        <p:nvPicPr>
          <p:cNvPr id="4" name="object 7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10283484" y="190752"/>
            <a:ext cx="1709928" cy="87317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IN" dirty="0"/>
          </a:p>
          <a:p>
            <a:r>
              <a:rPr lang="en-US" altLang="en-US" dirty="0"/>
              <a:t>BERT and GPT Family</a:t>
            </a:r>
            <a:endParaRPr lang="en-US" altLang="en-US" dirty="0"/>
          </a:p>
          <a:p>
            <a:r>
              <a:rPr lang="en-US" altLang="en-US" dirty="0"/>
              <a:t>BERT: Bidirectional Encoder for understanding tasks</a:t>
            </a:r>
            <a:endParaRPr lang="en-US" altLang="en-US" dirty="0"/>
          </a:p>
          <a:p>
            <a:r>
              <a:rPr lang="en-US" altLang="en-US" dirty="0"/>
              <a:t>GPT: Decoder-only for generative tasks</a:t>
            </a:r>
            <a:endParaRPr lang="en-US" altLang="en-US" dirty="0"/>
          </a:p>
          <a:p>
            <a:r>
              <a:rPr lang="en-US" altLang="en-US" dirty="0"/>
              <a:t>Both built on Transformer architecture and power modern LLMs</a:t>
            </a:r>
            <a:endParaRPr lang="en-US" altLang="en-US" dirty="0"/>
          </a:p>
          <a:p>
            <a:endParaRPr lang="en-US" dirty="0"/>
          </a:p>
        </p:txBody>
      </p:sp>
      <p:pic>
        <p:nvPicPr>
          <p:cNvPr id="4" name="object 7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10283484" y="190752"/>
            <a:ext cx="1709928" cy="87317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 Included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Introduction to Prompt Engineering</a:t>
            </a:r>
            <a:endParaRPr lang="en-US" altLang="en-US" dirty="0"/>
          </a:p>
          <a:p>
            <a:r>
              <a:rPr lang="en-US" altLang="en-US" dirty="0"/>
              <a:t>Problem Statement &amp; Need</a:t>
            </a:r>
            <a:endParaRPr lang="en-US" altLang="en-US" dirty="0"/>
          </a:p>
          <a:p>
            <a:r>
              <a:rPr lang="en-US" altLang="en-US" dirty="0"/>
              <a:t>Empathize – Why Prompt Engineering Matters</a:t>
            </a:r>
            <a:endParaRPr lang="en-US" altLang="en-US" dirty="0"/>
          </a:p>
          <a:p>
            <a:r>
              <a:rPr lang="en-US" altLang="en-US" dirty="0"/>
              <a:t>Define – Core Concepts</a:t>
            </a:r>
            <a:endParaRPr lang="en-US" altLang="en-US" dirty="0"/>
          </a:p>
          <a:p>
            <a:r>
              <a:rPr lang="en-US" altLang="en-US" dirty="0"/>
              <a:t>Basic Prompting Techniques</a:t>
            </a:r>
            <a:endParaRPr lang="en-US" altLang="en-US" dirty="0"/>
          </a:p>
          <a:p>
            <a:r>
              <a:rPr lang="en-US" altLang="en-US" dirty="0"/>
              <a:t>Advanced Techniques (CoT, Few-shot, etc.)</a:t>
            </a:r>
            <a:endParaRPr lang="en-US" altLang="en-US" dirty="0"/>
          </a:p>
        </p:txBody>
      </p:sp>
      <p:pic>
        <p:nvPicPr>
          <p:cNvPr id="4" name="object 7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10283484" y="190752"/>
            <a:ext cx="1709928" cy="873172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Problem Statement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9241155" cy="4351655"/>
          </a:xfrm>
        </p:spPr>
        <p:txBody>
          <a:bodyPr>
            <a:normAutofit lnSpcReduction="20000"/>
          </a:bodyPr>
          <a:lstStyle/>
          <a:p>
            <a:r>
              <a:rPr lang="en-US" altLang="en-US" dirty="0"/>
              <a:t>Even powerful LLMs like GPT-4o can produce:</a:t>
            </a:r>
            <a:endParaRPr lang="en-US" altLang="en-US" dirty="0"/>
          </a:p>
          <a:p>
            <a:endParaRPr lang="en-US" altLang="en-US" dirty="0"/>
          </a:p>
          <a:p>
            <a:r>
              <a:rPr lang="en-US" altLang="en-US" dirty="0"/>
              <a:t>Irrelevant or vague responses</a:t>
            </a:r>
            <a:endParaRPr lang="en-US" altLang="en-US" dirty="0"/>
          </a:p>
          <a:p>
            <a:r>
              <a:rPr lang="en-US" altLang="en-US" dirty="0"/>
              <a:t>Hallucinations (false information)</a:t>
            </a:r>
            <a:endParaRPr lang="en-US" altLang="en-US" dirty="0"/>
          </a:p>
          <a:p>
            <a:r>
              <a:rPr lang="en-US" altLang="en-US" dirty="0"/>
              <a:t>Incorrect reasoning on complex tasks</a:t>
            </a:r>
            <a:endParaRPr lang="en-US" altLang="en-US" dirty="0"/>
          </a:p>
          <a:p>
            <a:r>
              <a:rPr lang="en-US" altLang="en-US" dirty="0"/>
              <a:t>Inconsistent output formats</a:t>
            </a:r>
            <a:endParaRPr lang="en-US" altLang="en-US" dirty="0"/>
          </a:p>
          <a:p>
            <a:r>
              <a:rPr lang="en-US" altLang="en-US" dirty="0"/>
              <a:t>Poor performance without clear instructions</a:t>
            </a:r>
            <a:endParaRPr lang="en-US" altLang="en-US" dirty="0"/>
          </a:p>
        </p:txBody>
      </p:sp>
      <p:pic>
        <p:nvPicPr>
          <p:cNvPr id="4" name="object 7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10283484" y="190752"/>
            <a:ext cx="1709928" cy="873172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Empathize</a:t>
            </a:r>
            <a:br>
              <a:rPr lang="en-IN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en-US" altLang="en-US" dirty="0"/>
              <a:t>Good Prompt Engineering helps us:</a:t>
            </a:r>
            <a:endParaRPr lang="en-US" altLang="en-US" dirty="0"/>
          </a:p>
          <a:p>
            <a:endParaRPr lang="en-US" altLang="en-US" dirty="0"/>
          </a:p>
          <a:p>
            <a:r>
              <a:rPr lang="en-US" altLang="en-US" dirty="0"/>
              <a:t>Get accurate, relevant, and useful outputs from LLMs</a:t>
            </a:r>
            <a:endParaRPr lang="en-US" altLang="en-US" dirty="0"/>
          </a:p>
          <a:p>
            <a:r>
              <a:rPr lang="en-US" altLang="en-US" dirty="0"/>
              <a:t>Unlock complex reasoning capabilities of models</a:t>
            </a:r>
            <a:endParaRPr lang="en-US" altLang="en-US" dirty="0"/>
          </a:p>
          <a:p>
            <a:r>
              <a:rPr lang="en-US" altLang="en-US" dirty="0"/>
              <a:t>Reduce hallucinations and improve reliability</a:t>
            </a:r>
            <a:endParaRPr lang="en-US" altLang="en-US" dirty="0"/>
          </a:p>
          <a:p>
            <a:r>
              <a:rPr lang="en-US" altLang="en-US" dirty="0"/>
              <a:t>Boost productivity in coding, content creation, analysis, and automation</a:t>
            </a:r>
            <a:endParaRPr lang="en-US" altLang="en-US" dirty="0"/>
          </a:p>
          <a:p>
            <a:r>
              <a:rPr lang="en-US" altLang="en-US" dirty="0"/>
              <a:t>Make AI truly usable for real-world applications</a:t>
            </a:r>
            <a:endParaRPr lang="en-US" altLang="en-US" dirty="0"/>
          </a:p>
        </p:txBody>
      </p:sp>
      <p:pic>
        <p:nvPicPr>
          <p:cNvPr id="4" name="object 7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10283484" y="190752"/>
            <a:ext cx="1709928" cy="873172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b="1" dirty="0"/>
              <a:t>Define</a:t>
            </a:r>
            <a:br>
              <a:rPr lang="en-IN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9241155" cy="4351655"/>
          </a:xfrm>
        </p:spPr>
        <p:txBody>
          <a:bodyPr>
            <a:normAutofit/>
          </a:bodyPr>
          <a:lstStyle/>
          <a:p>
            <a:r>
              <a:rPr lang="en-US" altLang="en-US" dirty="0"/>
              <a:t>Prompt Engineering is the art and science of crafting clear, specific, and structured inputs (prompts) to guide Large Language Models to produce desired, accurate, and high-quality outputs.</a:t>
            </a:r>
            <a:endParaRPr lang="en-US" altLang="en-US" dirty="0"/>
          </a:p>
          <a:p>
            <a:r>
              <a:rPr lang="en-US" altLang="en-US" dirty="0"/>
              <a:t>It is one of the most important skills when working with Generative AI.</a:t>
            </a:r>
            <a:endParaRPr lang="en-US" altLang="en-US" dirty="0"/>
          </a:p>
        </p:txBody>
      </p:sp>
      <p:pic>
        <p:nvPicPr>
          <p:cNvPr id="4" name="object 7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10283484" y="190752"/>
            <a:ext cx="1709928" cy="873172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956310"/>
            <a:ext cx="10357485" cy="522097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dirty="0"/>
              <a:t>BERT Architecture</a:t>
            </a:r>
            <a:endParaRPr lang="en-US" altLang="en-US" dirty="0"/>
          </a:p>
          <a:p>
            <a:pPr marL="0" indent="0">
              <a:buNone/>
            </a:pPr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Encoder-only Transformer</a:t>
            </a:r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Bidirectional context (reads text from both directions)</a:t>
            </a:r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Pre-trained using Masked Language Modeling (MLM) and Next Sentence Prediction (NSP)</a:t>
            </a:r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Excellent for understanding tasks: Classification, Question Answering, Named Entity Recognition</a:t>
            </a:r>
            <a:endParaRPr lang="en-US" altLang="en-US" dirty="0"/>
          </a:p>
        </p:txBody>
      </p:sp>
      <p:pic>
        <p:nvPicPr>
          <p:cNvPr id="4" name="object 7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10283484" y="190752"/>
            <a:ext cx="1709928" cy="873172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063625"/>
            <a:ext cx="9444990" cy="51136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dirty="0"/>
              <a:t>Basic Prompting Techniques</a:t>
            </a:r>
            <a:endParaRPr lang="en-US" altLang="en-US" dirty="0"/>
          </a:p>
          <a:p>
            <a:pPr marL="0" indent="0">
              <a:buNone/>
            </a:pPr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Zero-Shot Prompting</a:t>
            </a:r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Give only the instruction – no examples.</a:t>
            </a:r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Example: “Classify this review as positive or negative: The food was excellent.”</a:t>
            </a:r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Few-Shot Prompting</a:t>
            </a:r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Provide a few input-output examples before the actual query.</a:t>
            </a:r>
            <a:endParaRPr lang="en-US" altLang="en-US" dirty="0"/>
          </a:p>
        </p:txBody>
      </p:sp>
      <p:pic>
        <p:nvPicPr>
          <p:cNvPr id="4" name="object 7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10283484" y="190752"/>
            <a:ext cx="1709928" cy="873172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202690"/>
            <a:ext cx="8922385" cy="497459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dirty="0"/>
              <a:t>Advanced Techniques</a:t>
            </a:r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Chain-of-Thought (CoT) Prompting</a:t>
            </a:r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Instruct the model to “think step by step” before giving the final answer.</a:t>
            </a:r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Greatly improves performance on reasoning, math, and logic tasks.</a:t>
            </a:r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Role Prompting</a:t>
            </a:r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Assign a role: “You are a senior Python developer...” or “Act as a helpful teacher...”</a:t>
            </a:r>
            <a:endParaRPr lang="en-US" altLang="en-US" dirty="0"/>
          </a:p>
        </p:txBody>
      </p:sp>
      <p:pic>
        <p:nvPicPr>
          <p:cNvPr id="4" name="object 7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10283484" y="190752"/>
            <a:ext cx="1709928" cy="87317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3428</Words>
  <Application>WPS Presentation</Application>
  <PresentationFormat>Widescreen</PresentationFormat>
  <Paragraphs>120</Paragraphs>
  <Slides>15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27" baseType="lpstr">
      <vt:lpstr>Arial</vt:lpstr>
      <vt:lpstr>SimSun</vt:lpstr>
      <vt:lpstr>Wingdings</vt:lpstr>
      <vt:lpstr>Times New Roman</vt:lpstr>
      <vt:lpstr>Cambria</vt:lpstr>
      <vt:lpstr>Arial</vt:lpstr>
      <vt:lpstr>Brush Script MT</vt:lpstr>
      <vt:lpstr>Calibri</vt:lpstr>
      <vt:lpstr>Microsoft YaHei</vt:lpstr>
      <vt:lpstr>Arial Unicode MS</vt:lpstr>
      <vt:lpstr>Calibri Light</vt:lpstr>
      <vt:lpstr>Office Theme</vt:lpstr>
      <vt:lpstr>     SNS COLLEGE OF TECHNOLOGY Coimbatore-35 An Autonomous Institution  </vt:lpstr>
      <vt:lpstr>Recap</vt:lpstr>
      <vt:lpstr>Topics Included</vt:lpstr>
      <vt:lpstr>Problem Statement</vt:lpstr>
      <vt:lpstr>Empathize </vt:lpstr>
      <vt:lpstr>Define 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Mind Map</vt:lpstr>
      <vt:lpstr>Conclusion</vt:lpstr>
      <vt:lpstr>Riddle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Catherine Pradeep</dc:creator>
  <cp:lastModifiedBy>THILAGARANI. P SNS</cp:lastModifiedBy>
  <cp:revision>28</cp:revision>
  <dcterms:created xsi:type="dcterms:W3CDTF">2026-02-18T03:50:00Z</dcterms:created>
  <dcterms:modified xsi:type="dcterms:W3CDTF">2026-05-20T07:01:54Z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5002413DF61D44149B723AAFEAD8668C_12</vt:lpwstr>
  </property>
  <property fmtid="{D5CDD505-2E9C-101B-9397-08002B2CF9AE}" pid="3" name="KSOProductBuildVer">
    <vt:lpwstr>1033-12.1.0.26372</vt:lpwstr>
  </property>
</Properties>
</file>