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media/image10.svg" ContentType="image/svg+xml"/>
  <Override PartName="/ppt/media/image11.svg" ContentType="image/svg+xml"/>
  <Override PartName="/ppt/media/image17.svg" ContentType="image/svg+xml"/>
  <Override PartName="/ppt/media/image21.svg" ContentType="image/svg+xml"/>
  <Override PartName="/ppt/media/image23.svg" ContentType="image/svg+xml"/>
  <Override PartName="/ppt/media/image25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9144000" cy="5143500" type="screen16x9"/>
  <p:notesSz cx="5143500" cy="9144000"/>
  <p:embeddedFontLst>
    <p:embeddedFont>
      <p:font typeface="Merriweather Bold" pitchFamily="34" charset="0"/>
      <p:bold r:id="rId17"/>
    </p:embeddedFont>
    <p:embeddedFont>
      <p:font typeface="Merriweather Bold" pitchFamily="34" charset="-122"/>
      <p:bold r:id="rId18"/>
    </p:embeddedFont>
    <p:embeddedFont>
      <p:font typeface="Merriweather Bold" pitchFamily="34" charset="-120"/>
      <p:bold r:id="rId19"/>
    </p:embeddedFont>
    <p:embeddedFont>
      <p:font typeface="Open Sans" pitchFamily="34" charset="0"/>
      <p:regular r:id="rId20"/>
    </p:embeddedFont>
    <p:embeddedFont>
      <p:font typeface="Open Sans" pitchFamily="34" charset="-122"/>
      <p:regular r:id="rId21"/>
    </p:embeddedFont>
    <p:embeddedFont>
      <p:font typeface="Open Sans" pitchFamily="34" charset="-12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10" d="100"/>
          <a:sy n="110" d="100"/>
        </p:scale>
        <p:origin x="65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2" Type="http://schemas.openxmlformats.org/officeDocument/2006/relationships/font" Target="fonts/font6.fntdata"/><Relationship Id="rId21" Type="http://schemas.openxmlformats.org/officeDocument/2006/relationships/font" Target="fonts/font5.fntdata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.xml"/><Relationship Id="rId8" Type="http://schemas.openxmlformats.org/officeDocument/2006/relationships/image" Target="../media/image3.png"/><Relationship Id="rId7" Type="http://schemas.openxmlformats.org/officeDocument/2006/relationships/image" Target="../media/image25.svg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0" Type="http://schemas.openxmlformats.org/officeDocument/2006/relationships/notesSlide" Target="../notesSlides/notesSlide10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11.svg"/><Relationship Id="rId4" Type="http://schemas.openxmlformats.org/officeDocument/2006/relationships/image" Target="../media/image10.svg"/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3.png"/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1605111"/>
            <a:ext cx="4942359" cy="4429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The Language Revolution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496119" y="2260699"/>
            <a:ext cx="5179963" cy="61138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8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From BERT to GPT</a:t>
            </a:r>
            <a:endParaRPr lang="en-US" sz="3850" dirty="0"/>
          </a:p>
        </p:txBody>
      </p:sp>
      <p:sp>
        <p:nvSpPr>
          <p:cNvPr id="5" name="Text 2"/>
          <p:cNvSpPr/>
          <p:nvPr/>
        </p:nvSpPr>
        <p:spPr>
          <a:xfrm>
            <a:off x="496119" y="3084686"/>
            <a:ext cx="4722763" cy="453628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How transformer architectures reshaped our understanding of language — and what comes next.</a:t>
            </a:r>
            <a:endParaRPr lang="en-US" sz="1100" dirty="0"/>
          </a:p>
        </p:txBody>
      </p:sp>
      <p:pic>
        <p:nvPicPr>
          <p:cNvPr id="9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62764" y="19075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3878610" y="356220"/>
            <a:ext cx="802332" cy="233660"/>
          </a:xfrm>
          <a:prstGeom prst="roundRect">
            <a:avLst>
              <a:gd name="adj" fmla="val 18475"/>
            </a:avLst>
          </a:prstGeom>
          <a:solidFill>
            <a:srgbClr val="FFD8CC"/>
          </a:solidFill>
        </p:spPr>
      </p:sp>
      <p:sp>
        <p:nvSpPr>
          <p:cNvPr id="4" name="Text 1"/>
          <p:cNvSpPr/>
          <p:nvPr/>
        </p:nvSpPr>
        <p:spPr>
          <a:xfrm>
            <a:off x="3955628" y="394692"/>
            <a:ext cx="1105495" cy="15671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8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WHAT'S NEXT</a:t>
            </a:r>
            <a:endParaRPr lang="en-US" sz="800" dirty="0"/>
          </a:p>
        </p:txBody>
      </p:sp>
      <p:sp>
        <p:nvSpPr>
          <p:cNvPr id="5" name="Text 2"/>
          <p:cNvSpPr/>
          <p:nvPr/>
        </p:nvSpPr>
        <p:spPr>
          <a:xfrm>
            <a:off x="3878610" y="636389"/>
            <a:ext cx="4815780" cy="802928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5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The Future of Language Models</a:t>
            </a:r>
            <a:endParaRPr lang="en-US" sz="2500" dirty="0"/>
          </a:p>
        </p:txBody>
      </p:sp>
      <p:sp>
        <p:nvSpPr>
          <p:cNvPr id="6" name="Shape 3"/>
          <p:cNvSpPr/>
          <p:nvPr/>
        </p:nvSpPr>
        <p:spPr>
          <a:xfrm>
            <a:off x="3878610" y="1613892"/>
            <a:ext cx="2349698" cy="1626468"/>
          </a:xfrm>
          <a:prstGeom prst="roundRect">
            <a:avLst>
              <a:gd name="adj" fmla="val 3318"/>
            </a:avLst>
          </a:prstGeom>
          <a:solidFill>
            <a:srgbClr val="FFD8CC"/>
          </a:solidFill>
          <a:ln w="4763">
            <a:solidFill>
              <a:srgbClr val="E5BEB2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4011811" y="1747093"/>
            <a:ext cx="385390" cy="385390"/>
          </a:xfrm>
          <a:prstGeom prst="roundRect">
            <a:avLst>
              <a:gd name="adj" fmla="val 14827651"/>
            </a:avLst>
          </a:prstGeom>
          <a:solidFill>
            <a:srgbClr val="FFAD94"/>
          </a:solidFill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7777" y="1853059"/>
            <a:ext cx="173385" cy="173385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4011811" y="2248867"/>
            <a:ext cx="2092375" cy="20069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Multimodal Systems</a:t>
            </a:r>
            <a:endParaRPr lang="en-US" sz="1250" dirty="0"/>
          </a:p>
        </p:txBody>
      </p:sp>
      <p:sp>
        <p:nvSpPr>
          <p:cNvPr id="10" name="Text 6"/>
          <p:cNvSpPr/>
          <p:nvPr/>
        </p:nvSpPr>
        <p:spPr>
          <a:xfrm>
            <a:off x="4011811" y="2519363"/>
            <a:ext cx="2083296" cy="587797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0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Models like GPT-4V fuse text, vision, and audio into unified reasoning engines.</a:t>
            </a:r>
            <a:endParaRPr lang="en-US" sz="1000" dirty="0"/>
          </a:p>
        </p:txBody>
      </p:sp>
      <p:sp>
        <p:nvSpPr>
          <p:cNvPr id="11" name="Shape 7"/>
          <p:cNvSpPr/>
          <p:nvPr/>
        </p:nvSpPr>
        <p:spPr>
          <a:xfrm>
            <a:off x="6344692" y="1613892"/>
            <a:ext cx="2349698" cy="1626468"/>
          </a:xfrm>
          <a:prstGeom prst="roundRect">
            <a:avLst>
              <a:gd name="adj" fmla="val 3318"/>
            </a:avLst>
          </a:prstGeom>
          <a:solidFill>
            <a:srgbClr val="FFD8CC"/>
          </a:solidFill>
          <a:ln w="4763">
            <a:solidFill>
              <a:srgbClr val="E5BEB2"/>
            </a:solidFill>
            <a:prstDash val="solid"/>
          </a:ln>
        </p:spPr>
      </p:sp>
      <p:sp>
        <p:nvSpPr>
          <p:cNvPr id="12" name="Shape 8"/>
          <p:cNvSpPr/>
          <p:nvPr/>
        </p:nvSpPr>
        <p:spPr>
          <a:xfrm>
            <a:off x="6477893" y="1747093"/>
            <a:ext cx="385390" cy="385390"/>
          </a:xfrm>
          <a:prstGeom prst="roundRect">
            <a:avLst>
              <a:gd name="adj" fmla="val 14827651"/>
            </a:avLst>
          </a:prstGeom>
          <a:solidFill>
            <a:srgbClr val="FFAD94"/>
          </a:solidFill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83859" y="1853059"/>
            <a:ext cx="173385" cy="173385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6477893" y="2248867"/>
            <a:ext cx="2120726" cy="20069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Parameter Efficiency</a:t>
            </a:r>
            <a:endParaRPr lang="en-US" sz="1250" dirty="0"/>
          </a:p>
        </p:txBody>
      </p:sp>
      <p:sp>
        <p:nvSpPr>
          <p:cNvPr id="15" name="Text 10"/>
          <p:cNvSpPr/>
          <p:nvPr/>
        </p:nvSpPr>
        <p:spPr>
          <a:xfrm>
            <a:off x="6477893" y="2519363"/>
            <a:ext cx="2083296" cy="587797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000" b="1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LoRA</a:t>
            </a:r>
            <a:r>
              <a:rPr lang="en-US" sz="10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and adapter methods enable fine-tuning with a fraction of the compute cost.</a:t>
            </a:r>
            <a:endParaRPr lang="en-US" sz="1000" dirty="0"/>
          </a:p>
        </p:txBody>
      </p:sp>
      <p:sp>
        <p:nvSpPr>
          <p:cNvPr id="16" name="Shape 11"/>
          <p:cNvSpPr/>
          <p:nvPr/>
        </p:nvSpPr>
        <p:spPr>
          <a:xfrm>
            <a:off x="3878610" y="3356744"/>
            <a:ext cx="4815780" cy="1430536"/>
          </a:xfrm>
          <a:prstGeom prst="roundRect">
            <a:avLst>
              <a:gd name="adj" fmla="val 3772"/>
            </a:avLst>
          </a:prstGeom>
          <a:solidFill>
            <a:srgbClr val="FFD8CC"/>
          </a:solidFill>
          <a:ln w="4763">
            <a:solidFill>
              <a:srgbClr val="E5BEB2"/>
            </a:solidFill>
            <a:prstDash val="solid"/>
          </a:ln>
        </p:spPr>
      </p:sp>
      <p:sp>
        <p:nvSpPr>
          <p:cNvPr id="17" name="Shape 12"/>
          <p:cNvSpPr/>
          <p:nvPr/>
        </p:nvSpPr>
        <p:spPr>
          <a:xfrm>
            <a:off x="4011811" y="3489945"/>
            <a:ext cx="385390" cy="385390"/>
          </a:xfrm>
          <a:prstGeom prst="roundRect">
            <a:avLst>
              <a:gd name="adj" fmla="val 14827651"/>
            </a:avLst>
          </a:prstGeom>
          <a:solidFill>
            <a:srgbClr val="FFAD94"/>
          </a:solidFill>
        </p:spPr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17777" y="3595911"/>
            <a:ext cx="173385" cy="173385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4011811" y="3991719"/>
            <a:ext cx="2263080" cy="20069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RAG &amp; Live Knowledge</a:t>
            </a:r>
            <a:endParaRPr lang="en-US" sz="1250" dirty="0"/>
          </a:p>
        </p:txBody>
      </p:sp>
      <p:sp>
        <p:nvSpPr>
          <p:cNvPr id="20" name="Text 14"/>
          <p:cNvSpPr/>
          <p:nvPr/>
        </p:nvSpPr>
        <p:spPr>
          <a:xfrm>
            <a:off x="4011811" y="4262214"/>
            <a:ext cx="4549378" cy="391864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000" b="1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Retrieval Augmented Generation</a:t>
            </a:r>
            <a:r>
              <a:rPr lang="en-US" sz="10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connects LLMs to live data, reducing hallucinations.</a:t>
            </a:r>
            <a:endParaRPr lang="en-US" sz="1000" dirty="0"/>
          </a:p>
        </p:txBody>
      </p:sp>
      <p:pic>
        <p:nvPicPr>
          <p:cNvPr id="21" name="object 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620929" y="11074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3870871" y="356890"/>
            <a:ext cx="806872" cy="228451"/>
          </a:xfrm>
          <a:prstGeom prst="roundRect">
            <a:avLst>
              <a:gd name="adj" fmla="val 18570"/>
            </a:avLst>
          </a:prstGeom>
          <a:solidFill>
            <a:srgbClr val="FFD8CC"/>
          </a:solidFill>
        </p:spPr>
      </p:sp>
      <p:sp>
        <p:nvSpPr>
          <p:cNvPr id="4" name="Text 1"/>
          <p:cNvSpPr/>
          <p:nvPr/>
        </p:nvSpPr>
        <p:spPr>
          <a:xfrm>
            <a:off x="3946624" y="394767"/>
            <a:ext cx="1112565" cy="15269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26000"/>
              </a:lnSpc>
              <a:buNone/>
            </a:pPr>
            <a:r>
              <a:rPr lang="en-US" sz="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FOUNDATION</a:t>
            </a:r>
            <a:endParaRPr lang="en-US" sz="750" dirty="0"/>
          </a:p>
        </p:txBody>
      </p:sp>
      <p:sp>
        <p:nvSpPr>
          <p:cNvPr id="5" name="Text 2"/>
          <p:cNvSpPr/>
          <p:nvPr/>
        </p:nvSpPr>
        <p:spPr>
          <a:xfrm>
            <a:off x="3870871" y="630287"/>
            <a:ext cx="4831259" cy="789087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The Transformer Breakthrough</a:t>
            </a:r>
            <a:endParaRPr lang="en-US" sz="2450" dirty="0"/>
          </a:p>
        </p:txBody>
      </p:sp>
      <p:sp>
        <p:nvSpPr>
          <p:cNvPr id="6" name="Shape 3"/>
          <p:cNvSpPr/>
          <p:nvPr/>
        </p:nvSpPr>
        <p:spPr>
          <a:xfrm>
            <a:off x="3870871" y="1587996"/>
            <a:ext cx="4831259" cy="927571"/>
          </a:xfrm>
          <a:prstGeom prst="roundRect">
            <a:avLst>
              <a:gd name="adj" fmla="val 7394"/>
            </a:avLst>
          </a:prstGeom>
          <a:solidFill>
            <a:srgbClr val="FFFFFF"/>
          </a:solidFill>
          <a:ln w="14288">
            <a:solidFill>
              <a:srgbClr val="E5BEB2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3856583" y="1587996"/>
            <a:ext cx="57150" cy="927571"/>
          </a:xfrm>
          <a:prstGeom prst="roundRect">
            <a:avLst>
              <a:gd name="adj" fmla="val 92791"/>
            </a:avLst>
          </a:prstGeom>
          <a:solidFill>
            <a:srgbClr val="FFAD94"/>
          </a:solidFill>
        </p:spPr>
      </p:sp>
      <p:sp>
        <p:nvSpPr>
          <p:cNvPr id="8" name="Text 5"/>
          <p:cNvSpPr/>
          <p:nvPr/>
        </p:nvSpPr>
        <p:spPr>
          <a:xfrm>
            <a:off x="4054227" y="1728490"/>
            <a:ext cx="2202433" cy="19727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2017: A Paradigm Shift</a:t>
            </a:r>
            <a:endParaRPr lang="en-US" sz="1200" dirty="0"/>
          </a:p>
        </p:txBody>
      </p:sp>
      <p:sp>
        <p:nvSpPr>
          <p:cNvPr id="9" name="Text 6"/>
          <p:cNvSpPr/>
          <p:nvPr/>
        </p:nvSpPr>
        <p:spPr>
          <a:xfrm>
            <a:off x="4054227" y="1993181"/>
            <a:ext cx="4507409" cy="381893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6000"/>
              </a:lnSpc>
              <a:buNone/>
            </a:pPr>
            <a:r>
              <a:rPr lang="en-US" sz="9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Google's </a:t>
            </a:r>
            <a:r>
              <a:rPr lang="en-US" sz="950" b="1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"Attention Is All You Need"</a:t>
            </a:r>
            <a:r>
              <a:rPr lang="en-US" sz="9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paper introduced the Transformer architecture, replacing sequential RNNs with parallel attention mechanisms.</a:t>
            </a:r>
            <a:endParaRPr lang="en-US" sz="950" dirty="0"/>
          </a:p>
        </p:txBody>
      </p:sp>
      <p:sp>
        <p:nvSpPr>
          <p:cNvPr id="10" name="Shape 7"/>
          <p:cNvSpPr/>
          <p:nvPr/>
        </p:nvSpPr>
        <p:spPr>
          <a:xfrm>
            <a:off x="3870871" y="2628007"/>
            <a:ext cx="4831259" cy="1118518"/>
          </a:xfrm>
          <a:prstGeom prst="roundRect">
            <a:avLst>
              <a:gd name="adj" fmla="val 6131"/>
            </a:avLst>
          </a:prstGeom>
          <a:solidFill>
            <a:srgbClr val="FFFFFF"/>
          </a:solidFill>
          <a:ln w="14288">
            <a:solidFill>
              <a:srgbClr val="E5BEB2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3856583" y="2628007"/>
            <a:ext cx="57150" cy="1118518"/>
          </a:xfrm>
          <a:prstGeom prst="roundRect">
            <a:avLst>
              <a:gd name="adj" fmla="val 92791"/>
            </a:avLst>
          </a:prstGeom>
          <a:solidFill>
            <a:srgbClr val="FFAD94"/>
          </a:solidFill>
        </p:spPr>
      </p:sp>
      <p:sp>
        <p:nvSpPr>
          <p:cNvPr id="12" name="Text 9"/>
          <p:cNvSpPr/>
          <p:nvPr/>
        </p:nvSpPr>
        <p:spPr>
          <a:xfrm>
            <a:off x="4054227" y="2768501"/>
            <a:ext cx="2035448" cy="19727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Why It Matters</a:t>
            </a:r>
            <a:endParaRPr lang="en-US" sz="1200" dirty="0"/>
          </a:p>
        </p:txBody>
      </p:sp>
      <p:sp>
        <p:nvSpPr>
          <p:cNvPr id="13" name="Text 10"/>
          <p:cNvSpPr/>
          <p:nvPr/>
        </p:nvSpPr>
        <p:spPr>
          <a:xfrm>
            <a:off x="4054227" y="3033192"/>
            <a:ext cx="4507409" cy="572839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6000"/>
              </a:lnSpc>
              <a:buNone/>
            </a:pPr>
            <a:r>
              <a:rPr lang="en-US" sz="9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Attention allows models to weigh the importance of every word in a sequence simultaneously — enabling deep contextual understanding at scale.</a:t>
            </a:r>
            <a:endParaRPr lang="en-US" sz="950" dirty="0"/>
          </a:p>
        </p:txBody>
      </p:sp>
      <p:sp>
        <p:nvSpPr>
          <p:cNvPr id="14" name="Shape 11"/>
          <p:cNvSpPr/>
          <p:nvPr/>
        </p:nvSpPr>
        <p:spPr>
          <a:xfrm>
            <a:off x="3870871" y="3858964"/>
            <a:ext cx="4831259" cy="927571"/>
          </a:xfrm>
          <a:prstGeom prst="roundRect">
            <a:avLst>
              <a:gd name="adj" fmla="val 7394"/>
            </a:avLst>
          </a:prstGeom>
          <a:solidFill>
            <a:srgbClr val="FFFFFF"/>
          </a:solidFill>
          <a:ln w="14288">
            <a:solidFill>
              <a:srgbClr val="E5BEB2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3856583" y="3858964"/>
            <a:ext cx="57150" cy="927571"/>
          </a:xfrm>
          <a:prstGeom prst="roundRect">
            <a:avLst>
              <a:gd name="adj" fmla="val 92791"/>
            </a:avLst>
          </a:prstGeom>
          <a:solidFill>
            <a:srgbClr val="FFAD94"/>
          </a:solidFill>
        </p:spPr>
      </p:sp>
      <p:sp>
        <p:nvSpPr>
          <p:cNvPr id="16" name="Text 13"/>
          <p:cNvSpPr/>
          <p:nvPr/>
        </p:nvSpPr>
        <p:spPr>
          <a:xfrm>
            <a:off x="4054227" y="3999458"/>
            <a:ext cx="2035448" cy="19727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The Foundation</a:t>
            </a:r>
            <a:endParaRPr lang="en-US" sz="1200" dirty="0"/>
          </a:p>
        </p:txBody>
      </p:sp>
      <p:sp>
        <p:nvSpPr>
          <p:cNvPr id="17" name="Text 14"/>
          <p:cNvSpPr/>
          <p:nvPr/>
        </p:nvSpPr>
        <p:spPr>
          <a:xfrm>
            <a:off x="4054227" y="4264149"/>
            <a:ext cx="4507409" cy="381893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6000"/>
              </a:lnSpc>
              <a:buNone/>
            </a:pPr>
            <a:r>
              <a:rPr lang="en-US" sz="9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Every modern Large Language Model — BERT, GPT, T5, and beyond — is built on this architecture.</a:t>
            </a:r>
            <a:endParaRPr lang="en-US" sz="950" dirty="0"/>
          </a:p>
        </p:txBody>
      </p:sp>
      <p:pic>
        <p:nvPicPr>
          <p:cNvPr id="18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62764" y="197737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50912" y="307851"/>
            <a:ext cx="342751" cy="192658"/>
          </a:xfrm>
          <a:prstGeom prst="roundRect">
            <a:avLst>
              <a:gd name="adj" fmla="val 19316"/>
            </a:avLst>
          </a:prstGeom>
          <a:solidFill>
            <a:srgbClr val="FFD8CC"/>
          </a:solidFill>
        </p:spPr>
      </p:sp>
      <p:sp>
        <p:nvSpPr>
          <p:cNvPr id="3" name="Text 1"/>
          <p:cNvSpPr/>
          <p:nvPr/>
        </p:nvSpPr>
        <p:spPr>
          <a:xfrm>
            <a:off x="817364" y="341040"/>
            <a:ext cx="667048" cy="12628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BERT</a:t>
            </a:r>
            <a:endParaRPr lang="en-US" sz="650" dirty="0"/>
          </a:p>
        </p:txBody>
      </p:sp>
      <p:sp>
        <p:nvSpPr>
          <p:cNvPr id="4" name="Text 2"/>
          <p:cNvSpPr/>
          <p:nvPr/>
        </p:nvSpPr>
        <p:spPr>
          <a:xfrm>
            <a:off x="750912" y="535112"/>
            <a:ext cx="4398987" cy="3461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BERT: The Master of Context</a:t>
            </a:r>
            <a:endParaRPr lang="en-US" sz="21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0912" y="1108323"/>
            <a:ext cx="4872782" cy="276120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898579" y="1961480"/>
            <a:ext cx="2499122" cy="346025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Bidirectional Encoder Representations from Transformers</a:t>
            </a:r>
            <a:endParaRPr lang="en-US" sz="1050" dirty="0"/>
          </a:p>
        </p:txBody>
      </p:sp>
      <p:sp>
        <p:nvSpPr>
          <p:cNvPr id="7" name="Text 4"/>
          <p:cNvSpPr/>
          <p:nvPr/>
        </p:nvSpPr>
        <p:spPr>
          <a:xfrm>
            <a:off x="5898579" y="2393975"/>
            <a:ext cx="2499122" cy="631031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8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Unlike earlier models that read text left-to-right or right-to-left, BERT's encoder processes the entire sequence </a:t>
            </a:r>
            <a:r>
              <a:rPr lang="en-US" sz="850" b="1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simultaneously in both directions</a:t>
            </a:r>
            <a:r>
              <a:rPr lang="en-US" sz="8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850" dirty="0"/>
          </a:p>
        </p:txBody>
      </p:sp>
      <p:sp>
        <p:nvSpPr>
          <p:cNvPr id="8" name="Shape 5"/>
          <p:cNvSpPr/>
          <p:nvPr/>
        </p:nvSpPr>
        <p:spPr>
          <a:xfrm>
            <a:off x="750912" y="4064198"/>
            <a:ext cx="3777779" cy="771376"/>
          </a:xfrm>
          <a:prstGeom prst="roundRect">
            <a:avLst>
              <a:gd name="adj" fmla="val 6030"/>
            </a:avLst>
          </a:prstGeom>
          <a:solidFill>
            <a:srgbClr val="FFD8CC"/>
          </a:solidFill>
          <a:ln w="4763">
            <a:solidFill>
              <a:srgbClr val="E5BEB2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866403" y="4179689"/>
            <a:ext cx="2389808" cy="17301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Masked Language Modeling</a:t>
            </a:r>
            <a:endParaRPr lang="en-US" sz="1050" dirty="0"/>
          </a:p>
        </p:txBody>
      </p:sp>
      <p:sp>
        <p:nvSpPr>
          <p:cNvPr id="10" name="Text 7"/>
          <p:cNvSpPr/>
          <p:nvPr/>
        </p:nvSpPr>
        <p:spPr>
          <a:xfrm>
            <a:off x="866403" y="4404568"/>
            <a:ext cx="3546797" cy="315516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8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Random words are hidden; BERT learns to predict them using full context.</a:t>
            </a:r>
            <a:endParaRPr lang="en-US" sz="850" dirty="0"/>
          </a:p>
        </p:txBody>
      </p:sp>
      <p:sp>
        <p:nvSpPr>
          <p:cNvPr id="11" name="Shape 8"/>
          <p:cNvSpPr/>
          <p:nvPr/>
        </p:nvSpPr>
        <p:spPr>
          <a:xfrm>
            <a:off x="4615160" y="4064198"/>
            <a:ext cx="3777853" cy="771376"/>
          </a:xfrm>
          <a:prstGeom prst="roundRect">
            <a:avLst>
              <a:gd name="adj" fmla="val 6030"/>
            </a:avLst>
          </a:prstGeom>
          <a:solidFill>
            <a:srgbClr val="FFD8CC"/>
          </a:solidFill>
          <a:ln w="4763">
            <a:solidFill>
              <a:srgbClr val="E5BEB2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4730651" y="4179689"/>
            <a:ext cx="2176686" cy="17301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Next Sentence Prediction</a:t>
            </a:r>
            <a:endParaRPr lang="en-US" sz="1050" dirty="0"/>
          </a:p>
        </p:txBody>
      </p:sp>
      <p:sp>
        <p:nvSpPr>
          <p:cNvPr id="13" name="Text 10"/>
          <p:cNvSpPr/>
          <p:nvPr/>
        </p:nvSpPr>
        <p:spPr>
          <a:xfrm>
            <a:off x="4730651" y="4404568"/>
            <a:ext cx="3546872" cy="315516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8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Learns relationships between sentence pairs for deeper semantic understanding.</a:t>
            </a:r>
            <a:endParaRPr lang="en-US" sz="850" dirty="0"/>
          </a:p>
        </p:txBody>
      </p:sp>
      <p:pic>
        <p:nvPicPr>
          <p:cNvPr id="14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6854" y="23520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736699"/>
            <a:ext cx="875407" cy="266402"/>
          </a:xfrm>
          <a:prstGeom prst="roundRect">
            <a:avLst>
              <a:gd name="adj" fmla="val 17880"/>
            </a:avLst>
          </a:prstGeom>
          <a:solidFill>
            <a:srgbClr val="FFD8CC"/>
          </a:solidFill>
        </p:spPr>
      </p:sp>
      <p:sp>
        <p:nvSpPr>
          <p:cNvPr id="3" name="Text 1"/>
          <p:cNvSpPr/>
          <p:nvPr/>
        </p:nvSpPr>
        <p:spPr>
          <a:xfrm>
            <a:off x="581174" y="779190"/>
            <a:ext cx="1162496" cy="18142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BERT IMPACT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059805"/>
            <a:ext cx="4767486" cy="4429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Why BERT Changed NLP</a:t>
            </a:r>
            <a:endParaRPr lang="en-US" sz="2750" dirty="0"/>
          </a:p>
        </p:txBody>
      </p:sp>
      <p:sp>
        <p:nvSpPr>
          <p:cNvPr id="5" name="Text 3"/>
          <p:cNvSpPr/>
          <p:nvPr/>
        </p:nvSpPr>
        <p:spPr>
          <a:xfrm>
            <a:off x="267519" y="1786235"/>
            <a:ext cx="2827734" cy="46784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11</a:t>
            </a:r>
            <a:endParaRPr lang="en-US" sz="3650" dirty="0"/>
          </a:p>
        </p:txBody>
      </p:sp>
      <p:sp>
        <p:nvSpPr>
          <p:cNvPr id="6" name="Text 4"/>
          <p:cNvSpPr/>
          <p:nvPr/>
        </p:nvSpPr>
        <p:spPr>
          <a:xfrm>
            <a:off x="681038" y="2431182"/>
            <a:ext cx="20006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NLP Benchmarks</a:t>
            </a:r>
            <a:endParaRPr lang="en-US" sz="1350" dirty="0"/>
          </a:p>
        </p:txBody>
      </p:sp>
      <p:sp>
        <p:nvSpPr>
          <p:cNvPr id="7" name="Text 5"/>
          <p:cNvSpPr/>
          <p:nvPr/>
        </p:nvSpPr>
        <p:spPr>
          <a:xfrm>
            <a:off x="496119" y="2737693"/>
            <a:ext cx="2599134" cy="453628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33000"/>
              </a:lnSpc>
              <a:buNone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State-of-the-art results across 11 major NLP tasks upon release in 2018.</a:t>
            </a:r>
            <a:endParaRPr lang="en-US" sz="1100" dirty="0"/>
          </a:p>
        </p:txBody>
      </p:sp>
      <p:sp>
        <p:nvSpPr>
          <p:cNvPr id="8" name="Text 6"/>
          <p:cNvSpPr/>
          <p:nvPr/>
        </p:nvSpPr>
        <p:spPr>
          <a:xfrm>
            <a:off x="3043833" y="1786235"/>
            <a:ext cx="2827734" cy="46784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340M</a:t>
            </a:r>
            <a:endParaRPr lang="en-US" sz="3650" dirty="0"/>
          </a:p>
        </p:txBody>
      </p:sp>
      <p:sp>
        <p:nvSpPr>
          <p:cNvPr id="9" name="Text 7"/>
          <p:cNvSpPr/>
          <p:nvPr/>
        </p:nvSpPr>
        <p:spPr>
          <a:xfrm>
            <a:off x="3457352" y="2431182"/>
            <a:ext cx="20006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Parameters</a:t>
            </a:r>
            <a:endParaRPr lang="en-US" sz="1350" dirty="0"/>
          </a:p>
        </p:txBody>
      </p:sp>
      <p:sp>
        <p:nvSpPr>
          <p:cNvPr id="10" name="Text 8"/>
          <p:cNvSpPr/>
          <p:nvPr/>
        </p:nvSpPr>
        <p:spPr>
          <a:xfrm>
            <a:off x="3272433" y="2737693"/>
            <a:ext cx="2599134" cy="68044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33000"/>
              </a:lnSpc>
              <a:buNone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BERT-Large achieved unprecedented depth with 340 million learnable parameters.</a:t>
            </a:r>
            <a:endParaRPr lang="en-US" sz="1100" dirty="0"/>
          </a:p>
        </p:txBody>
      </p:sp>
      <p:sp>
        <p:nvSpPr>
          <p:cNvPr id="11" name="Text 9"/>
          <p:cNvSpPr/>
          <p:nvPr/>
        </p:nvSpPr>
        <p:spPr>
          <a:xfrm>
            <a:off x="5820147" y="1786235"/>
            <a:ext cx="2827734" cy="46784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2018</a:t>
            </a:r>
            <a:endParaRPr lang="en-US" sz="3650" dirty="0"/>
          </a:p>
        </p:txBody>
      </p:sp>
      <p:sp>
        <p:nvSpPr>
          <p:cNvPr id="12" name="Text 10"/>
          <p:cNvSpPr/>
          <p:nvPr/>
        </p:nvSpPr>
        <p:spPr>
          <a:xfrm>
            <a:off x="6233666" y="2431182"/>
            <a:ext cx="20006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Year of Release</a:t>
            </a:r>
            <a:endParaRPr lang="en-US" sz="1350" dirty="0"/>
          </a:p>
        </p:txBody>
      </p:sp>
      <p:sp>
        <p:nvSpPr>
          <p:cNvPr id="13" name="Text 11"/>
          <p:cNvSpPr/>
          <p:nvPr/>
        </p:nvSpPr>
        <p:spPr>
          <a:xfrm>
            <a:off x="6048747" y="2737693"/>
            <a:ext cx="2599134" cy="453628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33000"/>
              </a:lnSpc>
              <a:buNone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Published by Google Research, instantly redefining the NLP landscape.</a:t>
            </a:r>
            <a:endParaRPr lang="en-US" sz="1100" dirty="0"/>
          </a:p>
        </p:txBody>
      </p:sp>
      <p:sp>
        <p:nvSpPr>
          <p:cNvPr id="14" name="Shape 12"/>
          <p:cNvSpPr/>
          <p:nvPr/>
        </p:nvSpPr>
        <p:spPr>
          <a:xfrm>
            <a:off x="496119" y="3577605"/>
            <a:ext cx="8151763" cy="829196"/>
          </a:xfrm>
          <a:prstGeom prst="roundRect">
            <a:avLst>
              <a:gd name="adj" fmla="val 7181"/>
            </a:avLst>
          </a:prstGeom>
          <a:solidFill>
            <a:srgbClr val="B6D6FC"/>
          </a:solidFill>
        </p:spPr>
      </p:sp>
      <p:pic>
        <p:nvPicPr>
          <p:cNvPr id="15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7877" y="3797424"/>
            <a:ext cx="177180" cy="141759"/>
          </a:xfrm>
          <a:prstGeom prst="rect">
            <a:avLst/>
          </a:prstGeom>
        </p:spPr>
      </p:pic>
      <p:sp>
        <p:nvSpPr>
          <p:cNvPr id="16" name="Text 13"/>
          <p:cNvSpPr/>
          <p:nvPr/>
        </p:nvSpPr>
        <p:spPr>
          <a:xfrm>
            <a:off x="956816" y="3754785"/>
            <a:ext cx="7549307" cy="453628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BERT excels at </a:t>
            </a:r>
            <a:r>
              <a:rPr lang="en-US" sz="1100" b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Natural Language Understanding (NLU)</a:t>
            </a:r>
            <a:r>
              <a:rPr lang="en-US" sz="11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— powering search engines, sentiment analysis, and question-answering systems.</a:t>
            </a:r>
            <a:endParaRPr lang="en-US" sz="1100" dirty="0"/>
          </a:p>
        </p:txBody>
      </p:sp>
      <p:pic>
        <p:nvPicPr>
          <p:cNvPr id="1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87479" y="19075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88379" y="413147"/>
            <a:ext cx="786705" cy="260821"/>
          </a:xfrm>
          <a:prstGeom prst="roundRect">
            <a:avLst>
              <a:gd name="adj" fmla="val 17978"/>
            </a:avLst>
          </a:prstGeom>
          <a:solidFill>
            <a:srgbClr val="FFD8CC"/>
          </a:solidFill>
        </p:spPr>
      </p:sp>
      <p:sp>
        <p:nvSpPr>
          <p:cNvPr id="4" name="Text 1"/>
          <p:cNvSpPr/>
          <p:nvPr/>
        </p:nvSpPr>
        <p:spPr>
          <a:xfrm>
            <a:off x="572095" y="454968"/>
            <a:ext cx="1076474" cy="17718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8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GPT FAMILY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488379" y="728886"/>
            <a:ext cx="4738241" cy="872133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The GPT Family: The Generative Powerhouse</a:t>
            </a:r>
            <a:endParaRPr lang="en-US" sz="27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8379" y="1807071"/>
            <a:ext cx="279053" cy="27905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39105" y="1854994"/>
            <a:ext cx="2764036" cy="2180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Decoder-Only Architecture</a:t>
            </a:r>
            <a:endParaRPr lang="en-US" sz="1350" dirty="0"/>
          </a:p>
        </p:txBody>
      </p:sp>
      <p:sp>
        <p:nvSpPr>
          <p:cNvPr id="8" name="Text 4"/>
          <p:cNvSpPr/>
          <p:nvPr/>
        </p:nvSpPr>
        <p:spPr>
          <a:xfrm>
            <a:off x="939105" y="2155403"/>
            <a:ext cx="4287515" cy="442913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0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GPT uses only </a:t>
            </a:r>
            <a:r>
              <a:rPr lang="en-US" sz="1050" b="1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decoder transformer blocks</a:t>
            </a:r>
            <a:r>
              <a:rPr lang="en-US" sz="10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optimized for generating coherent, fluent text one token at a time.</a:t>
            </a:r>
            <a:endParaRPr lang="en-US" sz="10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8379" y="2873053"/>
            <a:ext cx="279053" cy="27905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39105" y="2920975"/>
            <a:ext cx="2390329" cy="2180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Autoregressive Design</a:t>
            </a:r>
            <a:endParaRPr lang="en-US" sz="1350" dirty="0"/>
          </a:p>
        </p:txBody>
      </p:sp>
      <p:sp>
        <p:nvSpPr>
          <p:cNvPr id="11" name="Text 6"/>
          <p:cNvSpPr/>
          <p:nvPr/>
        </p:nvSpPr>
        <p:spPr>
          <a:xfrm>
            <a:off x="939105" y="3221385"/>
            <a:ext cx="4287515" cy="442913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0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Each token is predicted based on all previous context — enabling natural, flowing language generation.</a:t>
            </a:r>
            <a:endParaRPr lang="en-US" sz="10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379" y="3939034"/>
            <a:ext cx="279053" cy="279053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39105" y="3986957"/>
            <a:ext cx="2511698" cy="2180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Generative Pre-training</a:t>
            </a:r>
            <a:endParaRPr lang="en-US" sz="1350" dirty="0"/>
          </a:p>
        </p:txBody>
      </p:sp>
      <p:sp>
        <p:nvSpPr>
          <p:cNvPr id="14" name="Text 8"/>
          <p:cNvSpPr/>
          <p:nvPr/>
        </p:nvSpPr>
        <p:spPr>
          <a:xfrm>
            <a:off x="939105" y="4287366"/>
            <a:ext cx="4287515" cy="442913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0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Trained on vast internet text, GPT learns grammar, facts, reasoning, and even coding abilities.</a:t>
            </a:r>
            <a:endParaRPr lang="en-US" sz="1050" dirty="0"/>
          </a:p>
        </p:txBody>
      </p:sp>
      <p:pic>
        <p:nvPicPr>
          <p:cNvPr id="15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165634" y="107567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511597"/>
            <a:ext cx="633859" cy="266402"/>
          </a:xfrm>
          <a:prstGeom prst="roundRect">
            <a:avLst>
              <a:gd name="adj" fmla="val 17880"/>
            </a:avLst>
          </a:prstGeom>
          <a:solidFill>
            <a:srgbClr val="FFD8CC"/>
          </a:solidFill>
        </p:spPr>
      </p:sp>
      <p:sp>
        <p:nvSpPr>
          <p:cNvPr id="3" name="Text 1"/>
          <p:cNvSpPr/>
          <p:nvPr/>
        </p:nvSpPr>
        <p:spPr>
          <a:xfrm>
            <a:off x="581174" y="554087"/>
            <a:ext cx="920948" cy="18142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SCALING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834703"/>
            <a:ext cx="4001319" cy="4429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The Scaling Story</a:t>
            </a:r>
            <a:endParaRPr lang="en-US" sz="2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119" y="1649760"/>
            <a:ext cx="3902943" cy="218561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4749701" y="1632049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Exponential Growth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4749701" y="1995264"/>
            <a:ext cx="3902943" cy="1261616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 just two years, parameter count grew by </a:t>
            </a:r>
            <a:r>
              <a:rPr lang="en-US" sz="1100" b="1" dirty="0">
                <a:solidFill>
                  <a:srgbClr val="609D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over 1,000x</a:t>
            </a: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— from 117 million to 175 billion.</a:t>
            </a:r>
            <a:endParaRPr lang="en-US" sz="1100" dirty="0"/>
          </a:p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With scale came emergent capabilities: reasoning, few-shot learning, and code generation that were not explicitly programmed.</a:t>
            </a:r>
            <a:endParaRPr lang="en-US" sz="1100" dirty="0"/>
          </a:p>
        </p:txBody>
      </p:sp>
      <p:sp>
        <p:nvSpPr>
          <p:cNvPr id="8" name="Shape 5"/>
          <p:cNvSpPr/>
          <p:nvPr/>
        </p:nvSpPr>
        <p:spPr>
          <a:xfrm>
            <a:off x="4749701" y="3416350"/>
            <a:ext cx="3902943" cy="1056010"/>
          </a:xfrm>
          <a:prstGeom prst="roundRect">
            <a:avLst>
              <a:gd name="adj" fmla="val 5638"/>
            </a:avLst>
          </a:prstGeom>
          <a:solidFill>
            <a:srgbClr val="FFC4B3"/>
          </a:solidFill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1460" y="3636169"/>
            <a:ext cx="177180" cy="141759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210398" y="3593529"/>
            <a:ext cx="3300487" cy="68044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GPT-3's 175B parameters enabled </a:t>
            </a:r>
            <a:r>
              <a:rPr lang="en-US" sz="1100" b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in-context learning</a:t>
            </a:r>
            <a:r>
              <a:rPr lang="en-US" sz="11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— solving new tasks from examples alone.</a:t>
            </a:r>
            <a:endParaRPr lang="en-US" sz="1100" dirty="0"/>
          </a:p>
        </p:txBody>
      </p:sp>
      <p:pic>
        <p:nvPicPr>
          <p:cNvPr id="11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44349" y="20853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27336" y="329803"/>
            <a:ext cx="695697" cy="187672"/>
          </a:xfrm>
          <a:prstGeom prst="roundRect">
            <a:avLst>
              <a:gd name="adj" fmla="val 19433"/>
            </a:avLst>
          </a:prstGeom>
          <a:solidFill>
            <a:srgbClr val="FFD8CC"/>
          </a:solidFill>
        </p:spPr>
      </p:sp>
      <p:sp>
        <p:nvSpPr>
          <p:cNvPr id="3" name="Text 1"/>
          <p:cNvSpPr/>
          <p:nvPr/>
        </p:nvSpPr>
        <p:spPr>
          <a:xfrm>
            <a:off x="892448" y="362322"/>
            <a:ext cx="1022672" cy="12263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18000"/>
              </a:lnSpc>
              <a:buNone/>
            </a:pPr>
            <a:r>
              <a:rPr lang="en-US" sz="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COMPARISON</a:t>
            </a:r>
            <a:endParaRPr lang="en-US" sz="650" dirty="0"/>
          </a:p>
        </p:txBody>
      </p:sp>
      <p:sp>
        <p:nvSpPr>
          <p:cNvPr id="4" name="Text 2"/>
          <p:cNvSpPr/>
          <p:nvPr/>
        </p:nvSpPr>
        <p:spPr>
          <a:xfrm>
            <a:off x="827336" y="550664"/>
            <a:ext cx="4478238" cy="3391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Understanding vs. Generating</a:t>
            </a:r>
            <a:endParaRPr lang="en-US" sz="21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7336" y="1107951"/>
            <a:ext cx="3612207" cy="3612207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36" y="1107951"/>
            <a:ext cx="3612207" cy="361220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709071" y="2365102"/>
            <a:ext cx="2848645" cy="16951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Two Philosophies, One Architecture</a:t>
            </a:r>
            <a:endParaRPr lang="en-US" sz="1050" dirty="0"/>
          </a:p>
        </p:txBody>
      </p:sp>
      <p:sp>
        <p:nvSpPr>
          <p:cNvPr id="8" name="Text 4"/>
          <p:cNvSpPr/>
          <p:nvPr/>
        </p:nvSpPr>
        <p:spPr>
          <a:xfrm>
            <a:off x="4709071" y="2617663"/>
            <a:ext cx="3612207" cy="306586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8000"/>
              </a:lnSpc>
              <a:buNone/>
            </a:pPr>
            <a:r>
              <a:rPr lang="en-US" sz="8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BERT and GPT share the Transformer foundation but diverge in purpose:</a:t>
            </a:r>
            <a:endParaRPr lang="en-US" sz="850" dirty="0"/>
          </a:p>
        </p:txBody>
      </p:sp>
      <p:sp>
        <p:nvSpPr>
          <p:cNvPr id="9" name="Text 5"/>
          <p:cNvSpPr/>
          <p:nvPr/>
        </p:nvSpPr>
        <p:spPr>
          <a:xfrm>
            <a:off x="4709071" y="2999036"/>
            <a:ext cx="3612207" cy="51792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18000"/>
              </a:lnSpc>
              <a:buSzPct val="100000"/>
              <a:buChar char="•"/>
            </a:pPr>
            <a:r>
              <a:rPr lang="en-US" sz="850" b="1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BERT</a:t>
            </a:r>
            <a:r>
              <a:rPr lang="en-US" sz="8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reads everything at once — ideal for deep understanding</a:t>
            </a:r>
            <a:endParaRPr lang="en-US" sz="850" dirty="0"/>
          </a:p>
          <a:p>
            <a:pPr marL="342900" indent="-342900" algn="l">
              <a:lnSpc>
                <a:spcPct val="118000"/>
              </a:lnSpc>
              <a:buSzPct val="100000"/>
              <a:buChar char="•"/>
            </a:pPr>
            <a:r>
              <a:rPr lang="en-US" sz="850" b="1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GPT</a:t>
            </a:r>
            <a:r>
              <a:rPr lang="en-US" sz="8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reads left-to-right — ideal for fluent generation</a:t>
            </a:r>
            <a:endParaRPr lang="en-US" sz="850" dirty="0"/>
          </a:p>
          <a:p>
            <a:pPr marL="342900" indent="-342900" algn="l">
              <a:lnSpc>
                <a:spcPct val="118000"/>
              </a:lnSpc>
              <a:buSzPct val="100000"/>
              <a:buChar char="•"/>
            </a:pPr>
            <a:r>
              <a:rPr lang="en-US" sz="8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Both pre-train on massive text, but optimize different objectives</a:t>
            </a:r>
            <a:endParaRPr lang="en-US" sz="850" dirty="0"/>
          </a:p>
        </p:txBody>
      </p:sp>
      <p:pic>
        <p:nvPicPr>
          <p:cNvPr id="10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97054" y="23520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800993"/>
            <a:ext cx="973113" cy="266402"/>
          </a:xfrm>
          <a:prstGeom prst="roundRect">
            <a:avLst>
              <a:gd name="adj" fmla="val 17880"/>
            </a:avLst>
          </a:prstGeom>
          <a:solidFill>
            <a:srgbClr val="FFD8CC"/>
          </a:solidFill>
        </p:spPr>
      </p:sp>
      <p:sp>
        <p:nvSpPr>
          <p:cNvPr id="3" name="Text 1"/>
          <p:cNvSpPr/>
          <p:nvPr/>
        </p:nvSpPr>
        <p:spPr>
          <a:xfrm>
            <a:off x="581174" y="843483"/>
            <a:ext cx="1260202" cy="18142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ARCHITECTURE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124099"/>
            <a:ext cx="5587305" cy="4429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Key Architectural Differences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496119" y="1779687"/>
            <a:ext cx="8151763" cy="2562746"/>
          </a:xfrm>
          <a:prstGeom prst="roundRect">
            <a:avLst>
              <a:gd name="adj" fmla="val 2323"/>
            </a:avLst>
          </a:prstGeom>
          <a:solidFill>
            <a:srgbClr val="FFD8CC"/>
          </a:solidFill>
          <a:ln w="4763">
            <a:solidFill>
              <a:srgbClr val="E5BEB2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500881" y="1784449"/>
            <a:ext cx="2714030" cy="2553221"/>
          </a:xfrm>
          <a:prstGeom prst="roundRect">
            <a:avLst>
              <a:gd name="adj" fmla="val 2332"/>
            </a:avLst>
          </a:prstGeom>
          <a:solidFill>
            <a:srgbClr val="FFD8CC"/>
          </a:solidFill>
        </p:spPr>
      </p:sp>
      <p:sp>
        <p:nvSpPr>
          <p:cNvPr id="7" name="Text 5"/>
          <p:cNvSpPr/>
          <p:nvPr/>
        </p:nvSpPr>
        <p:spPr>
          <a:xfrm>
            <a:off x="642640" y="1926208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BERT</a:t>
            </a:r>
            <a:endParaRPr lang="en-US" sz="1350" dirty="0"/>
          </a:p>
        </p:txBody>
      </p:sp>
      <p:sp>
        <p:nvSpPr>
          <p:cNvPr id="8" name="Text 6"/>
          <p:cNvSpPr/>
          <p:nvPr/>
        </p:nvSpPr>
        <p:spPr>
          <a:xfrm>
            <a:off x="642640" y="2232720"/>
            <a:ext cx="2430512" cy="1509564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b="1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Bidirectional</a:t>
            </a: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attention — full context at once</a:t>
            </a:r>
            <a:endParaRPr lang="en-US" sz="11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Encoder-only stack</a:t>
            </a:r>
            <a:endParaRPr lang="en-US" sz="11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Masks random tokens during training</a:t>
            </a:r>
            <a:endParaRPr lang="en-US" sz="11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Optimized for </a:t>
            </a:r>
            <a:r>
              <a:rPr lang="en-US" sz="1100" b="1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understanding</a:t>
            </a:r>
            <a:endParaRPr lang="en-US" sz="1100" dirty="0"/>
          </a:p>
        </p:txBody>
      </p:sp>
      <p:sp>
        <p:nvSpPr>
          <p:cNvPr id="9" name="Shape 7"/>
          <p:cNvSpPr/>
          <p:nvPr/>
        </p:nvSpPr>
        <p:spPr>
          <a:xfrm>
            <a:off x="3214911" y="1784449"/>
            <a:ext cx="2714104" cy="2553221"/>
          </a:xfrm>
          <a:prstGeom prst="rect">
            <a:avLst/>
          </a:prstGeom>
          <a:solidFill>
            <a:srgbClr val="FFD8CC"/>
          </a:solidFill>
        </p:spPr>
      </p:sp>
      <p:sp>
        <p:nvSpPr>
          <p:cNvPr id="10" name="Shape 8"/>
          <p:cNvSpPr/>
          <p:nvPr/>
        </p:nvSpPr>
        <p:spPr>
          <a:xfrm>
            <a:off x="3214911" y="1784449"/>
            <a:ext cx="19050" cy="2553221"/>
          </a:xfrm>
          <a:prstGeom prst="roundRect">
            <a:avLst>
              <a:gd name="adj" fmla="val 312558"/>
            </a:avLst>
          </a:prstGeom>
          <a:solidFill>
            <a:srgbClr val="E5BEB2"/>
          </a:solidFill>
        </p:spPr>
      </p:sp>
      <p:sp>
        <p:nvSpPr>
          <p:cNvPr id="11" name="Text 9"/>
          <p:cNvSpPr/>
          <p:nvPr/>
        </p:nvSpPr>
        <p:spPr>
          <a:xfrm>
            <a:off x="3356670" y="1926208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GPT</a:t>
            </a:r>
            <a:endParaRPr lang="en-US" sz="1350" dirty="0"/>
          </a:p>
        </p:txBody>
      </p:sp>
      <p:sp>
        <p:nvSpPr>
          <p:cNvPr id="12" name="Text 10"/>
          <p:cNvSpPr/>
          <p:nvPr/>
        </p:nvSpPr>
        <p:spPr>
          <a:xfrm>
            <a:off x="3356670" y="2232720"/>
            <a:ext cx="2430587" cy="1509564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b="1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Unidirectional</a:t>
            </a: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attention — causal masking</a:t>
            </a:r>
            <a:endParaRPr lang="en-US" sz="11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Decoder-only stack</a:t>
            </a:r>
            <a:endParaRPr lang="en-US" sz="11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Predicts next token autoregressively</a:t>
            </a:r>
            <a:endParaRPr lang="en-US" sz="11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Optimized for </a:t>
            </a:r>
            <a:r>
              <a:rPr lang="en-US" sz="1100" b="1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generation</a:t>
            </a:r>
            <a:endParaRPr lang="en-US" sz="1100" dirty="0"/>
          </a:p>
        </p:txBody>
      </p:sp>
      <p:sp>
        <p:nvSpPr>
          <p:cNvPr id="13" name="Shape 11"/>
          <p:cNvSpPr/>
          <p:nvPr/>
        </p:nvSpPr>
        <p:spPr>
          <a:xfrm>
            <a:off x="5929015" y="1784449"/>
            <a:ext cx="2714104" cy="2553221"/>
          </a:xfrm>
          <a:prstGeom prst="rect">
            <a:avLst/>
          </a:prstGeom>
          <a:solidFill>
            <a:srgbClr val="FFD8CC"/>
          </a:solidFill>
        </p:spPr>
      </p:sp>
      <p:sp>
        <p:nvSpPr>
          <p:cNvPr id="14" name="Shape 12"/>
          <p:cNvSpPr/>
          <p:nvPr/>
        </p:nvSpPr>
        <p:spPr>
          <a:xfrm>
            <a:off x="5929015" y="1784449"/>
            <a:ext cx="19050" cy="2553221"/>
          </a:xfrm>
          <a:prstGeom prst="roundRect">
            <a:avLst>
              <a:gd name="adj" fmla="val 312558"/>
            </a:avLst>
          </a:prstGeom>
          <a:solidFill>
            <a:srgbClr val="E5BEB2"/>
          </a:solidFill>
        </p:spPr>
      </p:sp>
      <p:sp>
        <p:nvSpPr>
          <p:cNvPr id="15" name="Text 13"/>
          <p:cNvSpPr/>
          <p:nvPr/>
        </p:nvSpPr>
        <p:spPr>
          <a:xfrm>
            <a:off x="6070774" y="1926208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Training Objective</a:t>
            </a:r>
            <a:endParaRPr lang="en-US" sz="1350" dirty="0"/>
          </a:p>
        </p:txBody>
      </p:sp>
      <p:sp>
        <p:nvSpPr>
          <p:cNvPr id="16" name="Text 14"/>
          <p:cNvSpPr/>
          <p:nvPr/>
        </p:nvSpPr>
        <p:spPr>
          <a:xfrm>
            <a:off x="6070774" y="2232720"/>
            <a:ext cx="2430587" cy="196319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BERT: </a:t>
            </a:r>
            <a:r>
              <a:rPr lang="en-US" sz="1100" b="1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Masked LM</a:t>
            </a: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— fill in the blank</a:t>
            </a:r>
            <a:endParaRPr lang="en-US" sz="11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GPT: </a:t>
            </a:r>
            <a:r>
              <a:rPr lang="en-US" sz="1100" b="1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Causal LM</a:t>
            </a: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— predict what's next</a:t>
            </a:r>
            <a:endParaRPr lang="en-US" sz="11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Both leverage massive unlabeled corpora</a:t>
            </a:r>
            <a:endParaRPr lang="en-US" sz="11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Fine-tuning adapts each to downstream tasks</a:t>
            </a:r>
            <a:endParaRPr lang="en-US" sz="1100" dirty="0"/>
          </a:p>
        </p:txBody>
      </p:sp>
      <p:pic>
        <p:nvPicPr>
          <p:cNvPr id="17" name="object 7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6791619" y="39522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34132" y="357783"/>
            <a:ext cx="824210" cy="223317"/>
          </a:xfrm>
          <a:prstGeom prst="roundRect">
            <a:avLst>
              <a:gd name="adj" fmla="val 18664"/>
            </a:avLst>
          </a:prstGeom>
          <a:solidFill>
            <a:srgbClr val="FFD8CC"/>
          </a:solidFill>
        </p:spPr>
      </p:sp>
      <p:sp>
        <p:nvSpPr>
          <p:cNvPr id="3" name="Text 1"/>
          <p:cNvSpPr/>
          <p:nvPr/>
        </p:nvSpPr>
        <p:spPr>
          <a:xfrm>
            <a:off x="508546" y="394990"/>
            <a:ext cx="1132582" cy="148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APPLICATIONS</a:t>
            </a:r>
            <a:endParaRPr lang="en-US" sz="750" dirty="0"/>
          </a:p>
        </p:txBody>
      </p:sp>
      <p:sp>
        <p:nvSpPr>
          <p:cNvPr id="4" name="Text 2"/>
          <p:cNvSpPr/>
          <p:nvPr/>
        </p:nvSpPr>
        <p:spPr>
          <a:xfrm>
            <a:off x="434132" y="624483"/>
            <a:ext cx="3673078" cy="38754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Modern Applications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434132" y="1283271"/>
            <a:ext cx="2107555" cy="1938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609DFF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BERT-Style Use Cases</a:t>
            </a:r>
            <a:endParaRPr lang="en-US" sz="12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80640" y="1602953"/>
            <a:ext cx="186035" cy="186035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837158" y="1599158"/>
            <a:ext cx="2007766" cy="1938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Search Engines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837158" y="1901503"/>
            <a:ext cx="3583558" cy="372070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9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Google Search uses BERT to understand query intent and rank results.</a:t>
            </a:r>
            <a:endParaRPr lang="en-US" sz="9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80640" y="2494434"/>
            <a:ext cx="186035" cy="186035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837158" y="2490639"/>
            <a:ext cx="2335485" cy="1938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Document Classification</a:t>
            </a:r>
            <a:endParaRPr lang="en-US" sz="1200" dirty="0"/>
          </a:p>
        </p:txBody>
      </p:sp>
      <p:sp>
        <p:nvSpPr>
          <p:cNvPr id="11" name="Text 7"/>
          <p:cNvSpPr/>
          <p:nvPr/>
        </p:nvSpPr>
        <p:spPr>
          <a:xfrm>
            <a:off x="837158" y="2792983"/>
            <a:ext cx="3583558" cy="372070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9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Legal, medical, and financial document categorization at scale.</a:t>
            </a:r>
            <a:endParaRPr lang="en-US" sz="9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80640" y="3385914"/>
            <a:ext cx="186035" cy="186035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837158" y="3382119"/>
            <a:ext cx="2007766" cy="1938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Entity Recognition</a:t>
            </a:r>
            <a:endParaRPr lang="en-US" sz="1200" dirty="0"/>
          </a:p>
        </p:txBody>
      </p:sp>
      <p:sp>
        <p:nvSpPr>
          <p:cNvPr id="14" name="Text 9"/>
          <p:cNvSpPr/>
          <p:nvPr/>
        </p:nvSpPr>
        <p:spPr>
          <a:xfrm>
            <a:off x="837158" y="3684463"/>
            <a:ext cx="3583558" cy="372070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9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Extracting names, dates, and relationships from unstructured text.</a:t>
            </a:r>
            <a:endParaRPr lang="en-US" sz="950" dirty="0"/>
          </a:p>
        </p:txBody>
      </p:sp>
      <p:sp>
        <p:nvSpPr>
          <p:cNvPr id="15" name="Text 10"/>
          <p:cNvSpPr/>
          <p:nvPr/>
        </p:nvSpPr>
        <p:spPr>
          <a:xfrm>
            <a:off x="4728046" y="1283271"/>
            <a:ext cx="2009924" cy="1938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609DFF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GPT-Style Use Cases</a:t>
            </a:r>
            <a:endParaRPr lang="en-US" sz="1200" dirty="0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74555" y="1602953"/>
            <a:ext cx="186035" cy="186035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5131073" y="1599158"/>
            <a:ext cx="2127275" cy="1938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Chatbots &amp; Assistants</a:t>
            </a:r>
            <a:endParaRPr lang="en-US" sz="1200" dirty="0"/>
          </a:p>
        </p:txBody>
      </p:sp>
      <p:sp>
        <p:nvSpPr>
          <p:cNvPr id="18" name="Text 12"/>
          <p:cNvSpPr/>
          <p:nvPr/>
        </p:nvSpPr>
        <p:spPr>
          <a:xfrm>
            <a:off x="5131073" y="1901503"/>
            <a:ext cx="4012927" cy="18603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9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Conversational AI like ChatGPT, Claude, and Gemini.</a:t>
            </a:r>
            <a:endParaRPr lang="en-US" sz="950" dirty="0"/>
          </a:p>
        </p:txBody>
      </p:sp>
      <p:pic>
        <p:nvPicPr>
          <p:cNvPr id="19" name="Image 4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74555" y="2308399"/>
            <a:ext cx="186035" cy="186035"/>
          </a:xfrm>
          <a:prstGeom prst="rect">
            <a:avLst/>
          </a:prstGeom>
        </p:spPr>
      </p:pic>
      <p:sp>
        <p:nvSpPr>
          <p:cNvPr id="20" name="Text 13"/>
          <p:cNvSpPr/>
          <p:nvPr/>
        </p:nvSpPr>
        <p:spPr>
          <a:xfrm>
            <a:off x="5131073" y="2304604"/>
            <a:ext cx="2007766" cy="1938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Code Generation</a:t>
            </a:r>
            <a:endParaRPr lang="en-US" sz="1200" dirty="0"/>
          </a:p>
        </p:txBody>
      </p:sp>
      <p:sp>
        <p:nvSpPr>
          <p:cNvPr id="21" name="Text 14"/>
          <p:cNvSpPr/>
          <p:nvPr/>
        </p:nvSpPr>
        <p:spPr>
          <a:xfrm>
            <a:off x="5131073" y="2606948"/>
            <a:ext cx="4012927" cy="18603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9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GitHub Copilot writes, debugs, and explains code.</a:t>
            </a:r>
            <a:endParaRPr lang="en-US" sz="950" dirty="0"/>
          </a:p>
        </p:txBody>
      </p:sp>
      <p:pic>
        <p:nvPicPr>
          <p:cNvPr id="22" name="Image 5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74555" y="3013844"/>
            <a:ext cx="186035" cy="186035"/>
          </a:xfrm>
          <a:prstGeom prst="rect">
            <a:avLst/>
          </a:prstGeom>
        </p:spPr>
      </p:pic>
      <p:sp>
        <p:nvSpPr>
          <p:cNvPr id="23" name="Text 15"/>
          <p:cNvSpPr/>
          <p:nvPr/>
        </p:nvSpPr>
        <p:spPr>
          <a:xfrm>
            <a:off x="5131073" y="3010049"/>
            <a:ext cx="2007766" cy="1938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Creative Writing</a:t>
            </a:r>
            <a:endParaRPr lang="en-US" sz="1200" dirty="0"/>
          </a:p>
        </p:txBody>
      </p:sp>
      <p:sp>
        <p:nvSpPr>
          <p:cNvPr id="24" name="Text 16"/>
          <p:cNvSpPr/>
          <p:nvPr/>
        </p:nvSpPr>
        <p:spPr>
          <a:xfrm>
            <a:off x="5131073" y="3312393"/>
            <a:ext cx="4012927" cy="18603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9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Summarization, translation, storytelling, and content creation.</a:t>
            </a:r>
            <a:endParaRPr lang="en-US" sz="950" dirty="0"/>
          </a:p>
        </p:txBody>
      </p:sp>
      <p:sp>
        <p:nvSpPr>
          <p:cNvPr id="25" name="Shape 17"/>
          <p:cNvSpPr/>
          <p:nvPr/>
        </p:nvSpPr>
        <p:spPr>
          <a:xfrm>
            <a:off x="434132" y="4300612"/>
            <a:ext cx="8275737" cy="485105"/>
          </a:xfrm>
          <a:prstGeom prst="roundRect">
            <a:avLst>
              <a:gd name="adj" fmla="val 10740"/>
            </a:avLst>
          </a:prstGeom>
          <a:solidFill>
            <a:srgbClr val="B6D6FC"/>
          </a:solidFill>
        </p:spPr>
      </p:sp>
      <p:pic>
        <p:nvPicPr>
          <p:cNvPr id="26" name="Image 6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05" y="4485159"/>
            <a:ext cx="155004" cy="123974"/>
          </a:xfrm>
          <a:prstGeom prst="rect">
            <a:avLst/>
          </a:prstGeom>
        </p:spPr>
      </p:pic>
      <p:sp>
        <p:nvSpPr>
          <p:cNvPr id="27" name="Text 18"/>
          <p:cNvSpPr/>
          <p:nvPr/>
        </p:nvSpPr>
        <p:spPr>
          <a:xfrm>
            <a:off x="837084" y="4440064"/>
            <a:ext cx="8206011" cy="18603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950" b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Fine-tuning</a:t>
            </a:r>
            <a:r>
              <a:rPr lang="en-US" sz="9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and </a:t>
            </a:r>
            <a:r>
              <a:rPr lang="en-US" sz="950" b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Prompt Engineering</a:t>
            </a:r>
            <a:r>
              <a:rPr lang="en-US" sz="9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bridge the gap — adapting general models to specific tasks.</a:t>
            </a:r>
            <a:endParaRPr lang="en-US" sz="950" dirty="0"/>
          </a:p>
        </p:txBody>
      </p:sp>
      <p:pic>
        <p:nvPicPr>
          <p:cNvPr id="28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23064" y="225677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3987</Words>
  <Application>WPS Presentation</Application>
  <PresentationFormat>On-screen Show (16:9)</PresentationFormat>
  <Paragraphs>176</Paragraphs>
  <Slides>10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5" baseType="lpstr">
      <vt:lpstr>Arial</vt:lpstr>
      <vt:lpstr>SimSun</vt:lpstr>
      <vt:lpstr>Wingdings</vt:lpstr>
      <vt:lpstr>Merriweather Bold</vt:lpstr>
      <vt:lpstr>Merriweather Bold</vt:lpstr>
      <vt:lpstr>Merriweather Bold</vt:lpstr>
      <vt:lpstr>Open Sans</vt:lpstr>
      <vt:lpstr>Open Sans</vt:lpstr>
      <vt:lpstr>Open Sans</vt:lpstr>
      <vt:lpstr>Calibri</vt:lpstr>
      <vt:lpstr>Microsoft YaHei</vt:lpstr>
      <vt:lpstr>Arial Unicode MS</vt:lpstr>
      <vt:lpstr>Aptos</vt:lpstr>
      <vt:lpstr>Segoe UI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HP</dc:creator>
  <cp:lastModifiedBy>THILAGARANI. P SNS</cp:lastModifiedBy>
  <cp:revision>3</cp:revision>
  <dcterms:created xsi:type="dcterms:W3CDTF">2026-05-20T06:17:00Z</dcterms:created>
  <dcterms:modified xsi:type="dcterms:W3CDTF">2026-05-20T07:04:17Z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F00EE2BC85A042F4B12A3CF98A9E6BF3_12</vt:lpwstr>
  </property>
  <property fmtid="{D5CDD505-2E9C-101B-9397-08002B2CF9AE}" pid="3" name="KSOProductBuildVer">
    <vt:lpwstr>1033-12.1.0.26372</vt:lpwstr>
  </property>
</Properties>
</file>