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5143500" cy="9144000"/>
  <p:embeddedFontLst>
    <p:embeddedFont>
      <p:font typeface="Merriweather Bold" pitchFamily="34" charset="0"/>
      <p:bold r:id="rId17"/>
    </p:embeddedFont>
    <p:embeddedFont>
      <p:font typeface="Merriweather Bold" pitchFamily="34" charset="-122"/>
      <p:bold r:id="rId18"/>
    </p:embeddedFont>
    <p:embeddedFont>
      <p:font typeface="Merriweather Bold" pitchFamily="34" charset="-120"/>
      <p:bold r:id="rId19"/>
    </p:embeddedFont>
    <p:embeddedFont>
      <p:font typeface="Open Sans" pitchFamily="34" charset="0"/>
      <p:regular r:id="rId20"/>
    </p:embeddedFont>
    <p:embeddedFont>
      <p:font typeface="Open Sans" pitchFamily="34" charset="-122"/>
      <p:regular r:id="rId21"/>
    </p:embeddedFont>
    <p:embeddedFont>
      <p:font typeface="Open Sans" pitchFamily="34" charset="-12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0" d="100"/>
          <a:sy n="110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3.png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795611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Basic Fine-Tuning Concepts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894186"/>
            <a:ext cx="4722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practical guide to understanding how pre-trained language models are adapted for specific tasks — from data to methods to decisions.</a:t>
            </a:r>
            <a:endParaRPr lang="en-US" sz="1100" dirty="0"/>
          </a:p>
        </p:txBody>
      </p:sp>
      <p:pic>
        <p:nvPicPr>
          <p:cNvPr id="9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4239" y="29298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25735"/>
            <a:ext cx="4722763" cy="885974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When to Fine-Tune — The Decision Moment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3925119" y="1624310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749687" y="1650876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4385816" y="1672977"/>
            <a:ext cx="4012034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You need consistent, repeatable behavior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385816" y="1979488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If prompt engineering gives inconsistent results on your specific task or instruction style, fine-tuning is the answer.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3925119" y="2716634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749687" y="2743200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385816" y="2765301"/>
            <a:ext cx="3082007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You have labeled training data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4385816" y="3071813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 requires quality examples. Without them, prompting or in-context learning may be your only option.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3925119" y="3808958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749687" y="3835524"/>
            <a:ext cx="441201" cy="265807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385816" y="3857625"/>
            <a:ext cx="3057599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Compute is limited? Use PEFT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4385816" y="4164137"/>
            <a:ext cx="4262065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When GPU memory or budget is constrained, prefer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LoRA or QLoRA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over full fine-tuning for efficient specialization.</a:t>
            </a:r>
            <a:endParaRPr lang="en-US" sz="1100" dirty="0"/>
          </a:p>
        </p:txBody>
      </p:sp>
      <p:pic>
        <p:nvPicPr>
          <p:cNvPr id="16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423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75543"/>
            <a:ext cx="4001319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Core Idea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431131"/>
            <a:ext cx="4722763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 takes a pre-trained model and retrains it on new, task-specific data to improve performance. Done right, it unlocks powerful specialization. Done wrong, it can degrade the model's general capabilities.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497857"/>
            <a:ext cx="4722763" cy="1870025"/>
          </a:xfrm>
          <a:prstGeom prst="roundRect">
            <a:avLst>
              <a:gd name="adj" fmla="val 3184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00881" y="2502619"/>
            <a:ext cx="2356619" cy="1043657"/>
          </a:xfrm>
          <a:prstGeom prst="roundRect">
            <a:avLst>
              <a:gd name="adj" fmla="val 5705"/>
            </a:avLst>
          </a:prstGeom>
          <a:solidFill>
            <a:srgbClr val="FFD8CC"/>
          </a:solidFill>
        </p:spPr>
      </p:sp>
      <p:sp>
        <p:nvSpPr>
          <p:cNvPr id="7" name="Text 4"/>
          <p:cNvSpPr/>
          <p:nvPr/>
        </p:nvSpPr>
        <p:spPr>
          <a:xfrm>
            <a:off x="642640" y="264437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Start With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42640" y="2950890"/>
            <a:ext cx="2073101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pre-trained model with broad language understanding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2857500" y="2502619"/>
            <a:ext cx="2356619" cy="1043657"/>
          </a:xfrm>
          <a:prstGeom prst="rect">
            <a:avLst/>
          </a:prstGeom>
          <a:solidFill>
            <a:srgbClr val="FFD8CC"/>
          </a:solidFill>
        </p:spPr>
      </p:sp>
      <p:sp>
        <p:nvSpPr>
          <p:cNvPr id="10" name="Shape 7"/>
          <p:cNvSpPr/>
          <p:nvPr/>
        </p:nvSpPr>
        <p:spPr>
          <a:xfrm>
            <a:off x="2857500" y="2502619"/>
            <a:ext cx="19050" cy="1043657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1" name="Text 8"/>
          <p:cNvSpPr/>
          <p:nvPr/>
        </p:nvSpPr>
        <p:spPr>
          <a:xfrm>
            <a:off x="2999259" y="2644378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Apply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2999259" y="2950890"/>
            <a:ext cx="2073101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Task-specific labeled data and supervised training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500881" y="3546277"/>
            <a:ext cx="4713238" cy="816843"/>
          </a:xfrm>
          <a:prstGeom prst="rect">
            <a:avLst/>
          </a:prstGeom>
          <a:solidFill>
            <a:srgbClr val="FFD8CC"/>
          </a:solidFill>
        </p:spPr>
      </p:sp>
      <p:sp>
        <p:nvSpPr>
          <p:cNvPr id="14" name="Shape 11"/>
          <p:cNvSpPr/>
          <p:nvPr/>
        </p:nvSpPr>
        <p:spPr>
          <a:xfrm>
            <a:off x="500881" y="3546277"/>
            <a:ext cx="4713238" cy="1905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</p:spPr>
      </p:sp>
      <p:sp>
        <p:nvSpPr>
          <p:cNvPr id="15" name="Text 12"/>
          <p:cNvSpPr/>
          <p:nvPr/>
        </p:nvSpPr>
        <p:spPr>
          <a:xfrm>
            <a:off x="642640" y="3688035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42640" y="3994547"/>
            <a:ext cx="4886920" cy="2268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specialized model optimized for your use case</a:t>
            </a:r>
            <a:endParaRPr lang="en-US" sz="1100" dirty="0"/>
          </a:p>
        </p:txBody>
      </p:sp>
      <p:pic>
        <p:nvPicPr>
          <p:cNvPr id="1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481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6169372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Where Fine-Tuning Fits in LLM Training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2058888"/>
            <a:ext cx="3759622" cy="81185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Large language models go through a structured training journey. </a:t>
            </a: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Pre-training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builds foundational language understanding from massive text corpora. </a:t>
            </a: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Instruction fine-tuning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teaches the model to respond to prompts correctly. Finally, </a:t>
            </a: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alignment techniques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like RLHF ensure outputs are helpful, honest, and harmless.</a:t>
            </a:r>
            <a:endParaRPr lang="en-US" sz="850" dirty="0"/>
          </a:p>
        </p:txBody>
      </p:sp>
      <p:sp>
        <p:nvSpPr>
          <p:cNvPr id="6" name="Shape 2"/>
          <p:cNvSpPr/>
          <p:nvPr/>
        </p:nvSpPr>
        <p:spPr>
          <a:xfrm>
            <a:off x="4714503" y="2971949"/>
            <a:ext cx="3759622" cy="580355"/>
          </a:xfrm>
          <a:prstGeom prst="roundRect">
            <a:avLst>
              <a:gd name="adj" fmla="val 8176"/>
            </a:avLst>
          </a:prstGeom>
          <a:solidFill>
            <a:srgbClr val="B6D6FC"/>
          </a:solidFill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63" y="3138041"/>
            <a:ext cx="141163" cy="1129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081587" y="3090118"/>
            <a:ext cx="3279577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 typically happens at Stage 2, though it can be reapplied later for new tasks.</a:t>
            </a:r>
            <a:endParaRPr lang="en-US" sz="850" dirty="0"/>
          </a:p>
        </p:txBody>
      </p:sp>
      <p:pic>
        <p:nvPicPr>
          <p:cNvPr id="9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45009" y="19075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54050"/>
            <a:ext cx="6463978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Data That Drives Fine-Tuning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80555"/>
            <a:ext cx="8151763" cy="45362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Quality data is the engine of fine-tuning. Instruction fine-tuning relies on labeled pairs — each example maps an instruction to its desired output, often with supporting context.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193652"/>
            <a:ext cx="1507480" cy="9316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30249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Instruction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96119" y="3609008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clear prompt or command, e.g., </a:t>
            </a:r>
            <a:r>
              <a:rPr lang="en-US" sz="1100" i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"Summarize this article in two sentences."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3" y="2193652"/>
            <a:ext cx="1507480" cy="9316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330249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Context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272433" y="3609008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Optional background information that grounds the response, such as a document or passage.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47" y="2193652"/>
            <a:ext cx="1507480" cy="9316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3302496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Desired Output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48747" y="3609008"/>
            <a:ext cx="2599134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ideal response the model should produce — the training target for each example.</a:t>
            </a:r>
            <a:endParaRPr lang="en-US" sz="1100" dirty="0"/>
          </a:p>
        </p:txBody>
      </p:sp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67869" y="28155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72914"/>
            <a:ext cx="7336557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Two Main Targets: Instruction vs. Task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394022" y="1828502"/>
            <a:ext cx="4107135" cy="2142083"/>
          </a:xfrm>
          <a:prstGeom prst="roundRect">
            <a:avLst>
              <a:gd name="adj" fmla="val 4765"/>
            </a:avLst>
          </a:prstGeom>
          <a:solidFill>
            <a:srgbClr val="609DFF"/>
          </a:solidFill>
        </p:spPr>
      </p:sp>
      <p:sp>
        <p:nvSpPr>
          <p:cNvPr id="4" name="Text 2"/>
          <p:cNvSpPr/>
          <p:nvPr/>
        </p:nvSpPr>
        <p:spPr>
          <a:xfrm>
            <a:off x="535781" y="1970261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Instruction Tuning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35781" y="2333476"/>
            <a:ext cx="3823618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Teaches the model to follow </a:t>
            </a:r>
            <a:r>
              <a:rPr lang="en-US" sz="11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any instruction</a:t>
            </a: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across a broad range of prompts and topics. Improves general helpfulness and adaptability.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35781" y="3141464"/>
            <a:ext cx="3823618" cy="77956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Wide variety of prompt types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General-purpose capability boost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Often used after pre-training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749701" y="1970261"/>
            <a:ext cx="2328193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Task-Specific Tuning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2333476"/>
            <a:ext cx="3902943" cy="68044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Specializes the model for a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narrow, defined objective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like summarization, classification, or translation. Optimizes for one domain.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4749701" y="3141464"/>
            <a:ext cx="3902943" cy="779562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Focused on a single use case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Higher precision in that domain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Requires domain-specific data</a:t>
            </a:r>
            <a:endParaRPr lang="en-US" sz="1100" dirty="0"/>
          </a:p>
        </p:txBody>
      </p:sp>
      <p:pic>
        <p:nvPicPr>
          <p:cNvPr id="10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078004" y="8724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0871" y="430337"/>
            <a:ext cx="4831259" cy="789087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Full Fine-Tuning — The "Brute Force" Option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3870871" y="1388046"/>
            <a:ext cx="4831259" cy="38189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Full fine-tuning updates </a:t>
            </a:r>
            <a:r>
              <a:rPr lang="en-US" sz="9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weight</a:t>
            </a: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 the model. It's the most powerful approach but demands significant compute and careful training discipline.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870871" y="1896442"/>
            <a:ext cx="4831259" cy="736625"/>
          </a:xfrm>
          <a:prstGeom prst="roundRect">
            <a:avLst>
              <a:gd name="adj" fmla="val 9310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856583" y="1896442"/>
            <a:ext cx="57150" cy="736625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7" name="Text 4"/>
          <p:cNvSpPr/>
          <p:nvPr/>
        </p:nvSpPr>
        <p:spPr>
          <a:xfrm>
            <a:off x="4054227" y="2036936"/>
            <a:ext cx="2035448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✅</a:t>
            </a: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Strength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054227" y="2301627"/>
            <a:ext cx="4964609" cy="190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 yield the strongest performance when data and compute are sufficient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3870871" y="2745507"/>
            <a:ext cx="4831259" cy="927571"/>
          </a:xfrm>
          <a:prstGeom prst="roundRect">
            <a:avLst>
              <a:gd name="adj" fmla="val 7394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3856583" y="2745507"/>
            <a:ext cx="57150" cy="927571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11" name="Text 8"/>
          <p:cNvSpPr/>
          <p:nvPr/>
        </p:nvSpPr>
        <p:spPr>
          <a:xfrm>
            <a:off x="4054227" y="2886001"/>
            <a:ext cx="2035448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⚠️</a:t>
            </a: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Risk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4054227" y="3150691"/>
            <a:ext cx="4507409" cy="38189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Overfitting is a real concern — the model may memorize training data rather than generalize</a:t>
            </a:r>
            <a:endParaRPr lang="en-US" sz="950" dirty="0"/>
          </a:p>
        </p:txBody>
      </p:sp>
      <p:sp>
        <p:nvSpPr>
          <p:cNvPr id="13" name="Shape 10"/>
          <p:cNvSpPr/>
          <p:nvPr/>
        </p:nvSpPr>
        <p:spPr>
          <a:xfrm>
            <a:off x="3870871" y="3785518"/>
            <a:ext cx="4831259" cy="927571"/>
          </a:xfrm>
          <a:prstGeom prst="roundRect">
            <a:avLst>
              <a:gd name="adj" fmla="val 7394"/>
            </a:avLst>
          </a:prstGeom>
          <a:solidFill>
            <a:srgbClr val="FFFFFF"/>
          </a:solidFill>
          <a:ln w="14288">
            <a:solidFill>
              <a:srgbClr val="E5BEB2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856583" y="3785518"/>
            <a:ext cx="57150" cy="927571"/>
          </a:xfrm>
          <a:prstGeom prst="roundRect">
            <a:avLst>
              <a:gd name="adj" fmla="val 92791"/>
            </a:avLst>
          </a:prstGeom>
          <a:solidFill>
            <a:srgbClr val="FFAD94"/>
          </a:solidFill>
        </p:spPr>
      </p:sp>
      <p:sp>
        <p:nvSpPr>
          <p:cNvPr id="15" name="Text 12"/>
          <p:cNvSpPr/>
          <p:nvPr/>
        </p:nvSpPr>
        <p:spPr>
          <a:xfrm>
            <a:off x="4054227" y="3926012"/>
            <a:ext cx="2035448" cy="1972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🛠</a:t>
            </a:r>
            <a:r>
              <a:rPr lang="en-US" sz="1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Mitigation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4054227" y="4190702"/>
            <a:ext cx="4507409" cy="38189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early stopping, learning rate schedules, and validation sets to control training</a:t>
            </a:r>
            <a:endParaRPr lang="en-US" sz="950" dirty="0"/>
          </a:p>
        </p:txBody>
      </p:sp>
      <p:pic>
        <p:nvPicPr>
          <p:cNvPr id="1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770" y="213360"/>
            <a:ext cx="1205230" cy="873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59197"/>
            <a:ext cx="5025107" cy="3668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PEFT — Tune Less, Learn More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643" y="981149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2015356"/>
            <a:ext cx="2649066" cy="85836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Parameter-Efficient Fine-Tuning (PEFT)</a:t>
            </a: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freezes the vast majority of the model's weights and updates only a small, targeted subset. The result: dramatic savings in compute and memory with surprisingly strong performance.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521643" y="4126632"/>
            <a:ext cx="2635374" cy="657597"/>
          </a:xfrm>
          <a:prstGeom prst="roundRect">
            <a:avLst>
              <a:gd name="adj" fmla="val 749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3756" y="4248745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Less Compute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43756" y="4490442"/>
            <a:ext cx="2848347" cy="171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Fewer parameters to update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3254201" y="4126632"/>
            <a:ext cx="2635448" cy="657597"/>
          </a:xfrm>
          <a:prstGeom prst="roundRect">
            <a:avLst>
              <a:gd name="adj" fmla="val 749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376315" y="4248745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Less Memory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3376315" y="4490442"/>
            <a:ext cx="2848421" cy="171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Smaller GPU footprint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5986835" y="4126632"/>
            <a:ext cx="2635448" cy="657597"/>
          </a:xfrm>
          <a:prstGeom prst="roundRect">
            <a:avLst>
              <a:gd name="adj" fmla="val 7498"/>
            </a:avLst>
          </a:prstGeom>
          <a:solidFill>
            <a:srgbClr val="FFD8CC"/>
          </a:solidFill>
          <a:ln w="4763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08948" y="4248745"/>
            <a:ext cx="1924645" cy="1834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Transfer Learning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6108948" y="4490442"/>
            <a:ext cx="2848421" cy="1716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9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Builds on pretrained knowledge</a:t>
            </a:r>
            <a:endParaRPr lang="en-US" sz="900" dirty="0"/>
          </a:p>
        </p:txBody>
      </p:sp>
      <p:pic>
        <p:nvPicPr>
          <p:cNvPr id="14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7954" y="27076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62930"/>
            <a:ext cx="7504361" cy="4429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Common PEFT Methods: LoRA &amp; QLoRA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789435"/>
            <a:ext cx="2717229" cy="5670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7877" y="249822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LoRA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37877" y="2804740"/>
            <a:ext cx="2433712" cy="113407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Freezes pretrained weights and trains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low-rank adapter matrices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that capture the delta from the original weights. Lightweight and effective.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8" y="1789435"/>
            <a:ext cx="2717229" cy="5670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55107" y="249822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QLoRA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355107" y="2804740"/>
            <a:ext cx="2433712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Combines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quantization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(4-bit precision) with LoRA, dramatically reducing memory usage while maintaining fine-tuning quality.</a:t>
            </a:r>
            <a:endParaRPr lang="en-US" sz="11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78" y="1789435"/>
            <a:ext cx="2717229" cy="5670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072336" y="2498229"/>
            <a:ext cx="2229222" cy="221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Result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6072336" y="2804740"/>
            <a:ext cx="2433712" cy="907256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Both methods enable fine-tuning of large models on </a:t>
            </a:r>
            <a:r>
              <a:rPr lang="en-US" sz="110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consumer-grade GPUs</a:t>
            </a: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— democratizing access to customization.</a:t>
            </a:r>
            <a:endParaRPr lang="en-US" sz="1100" dirty="0"/>
          </a:p>
        </p:txBody>
      </p:sp>
      <p:pic>
        <p:nvPicPr>
          <p:cNvPr id="12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3589" y="19011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4265563" cy="35294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Prompting vs. Fine-Tuning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14503" y="1921446"/>
            <a:ext cx="3759622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Both approaches adapt model behavior — but they operate at fundamentally different levels.</a:t>
            </a:r>
            <a:endParaRPr lang="en-US" sz="850" dirty="0"/>
          </a:p>
        </p:txBody>
      </p:sp>
      <p:sp>
        <p:nvSpPr>
          <p:cNvPr id="6" name="Text 2"/>
          <p:cNvSpPr/>
          <p:nvPr/>
        </p:nvSpPr>
        <p:spPr>
          <a:xfrm>
            <a:off x="4714503" y="2327151"/>
            <a:ext cx="3759622" cy="68096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Prompt engineering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guides behavior at inference time with no parameter changes. Fast to iterate, but limited in consistency.</a:t>
            </a:r>
            <a:endParaRPr lang="en-US" sz="850" dirty="0"/>
          </a:p>
          <a:p>
            <a:pPr marL="342900" indent="-342900" algn="l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Fine-tuning</a:t>
            </a:r>
            <a:r>
              <a:rPr lang="en-US" sz="8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is supervised training that produces a new, specialized model with consistent, reliable behavior on your task.</a:t>
            </a:r>
            <a:endParaRPr lang="en-US" sz="850" dirty="0"/>
          </a:p>
        </p:txBody>
      </p:sp>
      <p:sp>
        <p:nvSpPr>
          <p:cNvPr id="7" name="Shape 3"/>
          <p:cNvSpPr/>
          <p:nvPr/>
        </p:nvSpPr>
        <p:spPr>
          <a:xfrm>
            <a:off x="4714503" y="3109317"/>
            <a:ext cx="3759622" cy="580355"/>
          </a:xfrm>
          <a:prstGeom prst="roundRect">
            <a:avLst>
              <a:gd name="adj" fmla="val 8176"/>
            </a:avLst>
          </a:prstGeom>
          <a:solidFill>
            <a:srgbClr val="FFC4B3"/>
          </a:solidFill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63" y="3275409"/>
            <a:ext cx="141163" cy="1129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87" y="3227487"/>
            <a:ext cx="3279577" cy="32474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Start with prompting. Move to fine-tuning when prompts alone can't deliver the consistency you need.</a:t>
            </a:r>
            <a:endParaRPr lang="en-US" sz="850" dirty="0"/>
          </a:p>
        </p:txBody>
      </p:sp>
      <p:pic>
        <p:nvPicPr>
          <p:cNvPr id="10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1959" y="185037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4202</Words>
  <Application>WPS Presentation</Application>
  <PresentationFormat>On-screen Show (16:9)</PresentationFormat>
  <Paragraphs>135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SimSun</vt:lpstr>
      <vt:lpstr>Wingdings</vt:lpstr>
      <vt:lpstr>Merriweather Bold</vt:lpstr>
      <vt:lpstr>Merriweather Bold</vt:lpstr>
      <vt:lpstr>Merriweather Bold</vt:lpstr>
      <vt:lpstr>Open Sans</vt:lpstr>
      <vt:lpstr>Open Sans</vt:lpstr>
      <vt:lpstr>Open Sans</vt:lpstr>
      <vt:lpstr>Calibri</vt:lpstr>
      <vt:lpstr>Microsoft YaHei</vt:lpstr>
      <vt:lpstr>Arial Unicode MS</vt:lpstr>
      <vt:lpstr>Aptos</vt:lpstr>
      <vt:lpstr>Segoe UI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THILAGARANI. P SNS</cp:lastModifiedBy>
  <cp:revision>3</cp:revision>
  <dcterms:created xsi:type="dcterms:W3CDTF">2026-05-20T05:46:00Z</dcterms:created>
  <dcterms:modified xsi:type="dcterms:W3CDTF">2026-05-20T07:06:47Z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9B7A5E3440AC45578BEB29C4C039809A_12</vt:lpwstr>
  </property>
  <property fmtid="{D5CDD505-2E9C-101B-9397-08002B2CF9AE}" pid="3" name="KSOProductBuildVer">
    <vt:lpwstr>1033-12.1.0.26372</vt:lpwstr>
  </property>
</Properties>
</file>