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12.svg" ContentType="image/svg+xml"/>
  <Override PartName="/ppt/media/image19.svg" ContentType="image/svg+xml"/>
  <Override PartName="/ppt/media/image21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</p:sldIdLst>
  <p:sldSz cx="9144000" cy="5143500" type="screen16x9"/>
  <p:notesSz cx="5143500" cy="9144000"/>
  <p:embeddedFontLst>
    <p:embeddedFont>
      <p:font typeface="Merriweather Bold" pitchFamily="34" charset="0"/>
      <p:bold r:id="rId17"/>
    </p:embeddedFont>
    <p:embeddedFont>
      <p:font typeface="Merriweather Bold" pitchFamily="34" charset="-122"/>
      <p:bold r:id="rId18"/>
    </p:embeddedFont>
    <p:embeddedFont>
      <p:font typeface="Merriweather Bold" pitchFamily="34" charset="-120"/>
      <p:bold r:id="rId19"/>
    </p:embeddedFont>
    <p:embeddedFont>
      <p:font typeface="Open Sans" pitchFamily="34" charset="0"/>
      <p:regular r:id="rId20"/>
    </p:embeddedFont>
    <p:embeddedFont>
      <p:font typeface="Open Sans" pitchFamily="34" charset="-122"/>
      <p:regular r:id="rId21"/>
    </p:embeddedFont>
    <p:embeddedFont>
      <p:font typeface="Open Sans" pitchFamily="34" charset="-120"/>
      <p:regular r:id="rId22"/>
    </p:embeddedFont>
    <p:embeddedFont>
      <p:font typeface="Merriweather Light" panose="00000400000000000000" pitchFamily="34" charset="0"/>
      <p:regular r:id="rId23"/>
    </p:embeddedFont>
    <p:embeddedFont>
      <p:font typeface="Merriweather Light" panose="00000400000000000000" pitchFamily="34" charset="-122"/>
      <p:regular r:id="rId24"/>
    </p:embeddedFont>
    <p:embeddedFont>
      <p:font typeface="Merriweather Light" panose="00000400000000000000" pitchFamily="34" charset="-12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10" d="100"/>
          <a:sy n="110" d="100"/>
        </p:scale>
        <p:origin x="65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5" Type="http://schemas.openxmlformats.org/officeDocument/2006/relationships/font" Target="fonts/font9.fntdata"/><Relationship Id="rId24" Type="http://schemas.openxmlformats.org/officeDocument/2006/relationships/font" Target="fonts/font8.fntdata"/><Relationship Id="rId23" Type="http://schemas.openxmlformats.org/officeDocument/2006/relationships/font" Target="fonts/font7.fntdata"/><Relationship Id="rId22" Type="http://schemas.openxmlformats.org/officeDocument/2006/relationships/font" Target="fonts/font6.fntdata"/><Relationship Id="rId21" Type="http://schemas.openxmlformats.org/officeDocument/2006/relationships/font" Target="fonts/font5.fntdata"/><Relationship Id="rId20" Type="http://schemas.openxmlformats.org/officeDocument/2006/relationships/font" Target="fonts/font4.fntdata"/><Relationship Id="rId2" Type="http://schemas.openxmlformats.org/officeDocument/2006/relationships/theme" Target="theme/theme1.xml"/><Relationship Id="rId19" Type="http://schemas.openxmlformats.org/officeDocument/2006/relationships/font" Target="fonts/font3.fntdata"/><Relationship Id="rId18" Type="http://schemas.openxmlformats.org/officeDocument/2006/relationships/font" Target="fonts/font2.fntdata"/><Relationship Id="rId17" Type="http://schemas.openxmlformats.org/officeDocument/2006/relationships/font" Target="fonts/font1.fntdata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11.xml"/><Relationship Id="rId2" Type="http://schemas.openxmlformats.org/officeDocument/2006/relationships/image" Target="../media/image3.png"/><Relationship Id="rId1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.png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3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3.png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3.png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.png"/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8.xml"/><Relationship Id="rId4" Type="http://schemas.openxmlformats.org/officeDocument/2006/relationships/image" Target="../media/image3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3.png"/><Relationship Id="rId1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7" Type="http://schemas.openxmlformats.org/officeDocument/2006/relationships/slideLayout" Target="../slideLayouts/slideLayout10.xml"/><Relationship Id="rId6" Type="http://schemas.openxmlformats.org/officeDocument/2006/relationships/image" Target="../media/image3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925119" y="1577950"/>
            <a:ext cx="4722763" cy="885974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Retrieval-Augmented Generation (RAG)</a:t>
            </a:r>
            <a:endParaRPr lang="en-US" sz="2750" dirty="0"/>
          </a:p>
        </p:txBody>
      </p:sp>
      <p:sp>
        <p:nvSpPr>
          <p:cNvPr id="4" name="Text 1"/>
          <p:cNvSpPr/>
          <p:nvPr/>
        </p:nvSpPr>
        <p:spPr>
          <a:xfrm>
            <a:off x="3925119" y="2676525"/>
            <a:ext cx="4722763" cy="453628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Turn your data into reliable, grounded answers — combining the power of large language models with your own knowledge base.</a:t>
            </a:r>
            <a:endParaRPr lang="en-US" sz="1100" dirty="0"/>
          </a:p>
        </p:txBody>
      </p:sp>
      <p:sp>
        <p:nvSpPr>
          <p:cNvPr id="5" name="Shape 2"/>
          <p:cNvSpPr/>
          <p:nvPr/>
        </p:nvSpPr>
        <p:spPr>
          <a:xfrm>
            <a:off x="3925119" y="3294385"/>
            <a:ext cx="1105867" cy="266402"/>
          </a:xfrm>
          <a:prstGeom prst="roundRect">
            <a:avLst>
              <a:gd name="adj" fmla="val 17880"/>
            </a:avLst>
          </a:prstGeom>
          <a:solidFill>
            <a:srgbClr val="FFD8CC"/>
          </a:solidFill>
        </p:spPr>
        <p:txBody>
          <a:bodyPr/>
          <a:lstStyle/>
          <a:p>
            <a:endParaRPr lang="en-IN"/>
          </a:p>
        </p:txBody>
      </p:sp>
      <p:sp>
        <p:nvSpPr>
          <p:cNvPr id="6" name="Text 3"/>
          <p:cNvSpPr/>
          <p:nvPr/>
        </p:nvSpPr>
        <p:spPr>
          <a:xfrm>
            <a:off x="4010174" y="3336875"/>
            <a:ext cx="1392957" cy="18142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8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AI ARCHITECTURE</a:t>
            </a:r>
            <a:endParaRPr lang="en-US" sz="850" dirty="0"/>
          </a:p>
        </p:txBody>
      </p:sp>
      <p:sp>
        <p:nvSpPr>
          <p:cNvPr id="7" name="Shape 4"/>
          <p:cNvSpPr/>
          <p:nvPr/>
        </p:nvSpPr>
        <p:spPr>
          <a:xfrm>
            <a:off x="5101828" y="3289622"/>
            <a:ext cx="1383506" cy="275927"/>
          </a:xfrm>
          <a:prstGeom prst="roundRect">
            <a:avLst>
              <a:gd name="adj" fmla="val 17263"/>
            </a:avLst>
          </a:prstGeom>
          <a:noFill/>
          <a:ln w="4763">
            <a:solidFill>
              <a:srgbClr val="FFAD94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5191646" y="3336875"/>
            <a:ext cx="1661071" cy="18142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850" dirty="0">
                <a:solidFill>
                  <a:srgbClr val="FFAD9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KNOWLEDGE SYSTEMS</a:t>
            </a:r>
            <a:endParaRPr lang="en-US" sz="850" dirty="0"/>
          </a:p>
        </p:txBody>
      </p:sp>
      <p:pic>
        <p:nvPicPr>
          <p:cNvPr id="9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51334" y="190752"/>
            <a:ext cx="1709928" cy="87317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093518" y="1538585"/>
            <a:ext cx="4585320" cy="411956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9000"/>
              </a:lnSpc>
              <a:buNone/>
            </a:pPr>
            <a:r>
              <a:rPr lang="en-US" sz="10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If the generator is the </a:t>
            </a:r>
            <a:r>
              <a:rPr lang="en-US" sz="1000" b="1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voice</a:t>
            </a:r>
            <a:r>
              <a:rPr lang="en-US" sz="10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retrieval is the </a:t>
            </a:r>
            <a:r>
              <a:rPr lang="en-US" sz="1000" b="1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memory</a:t>
            </a:r>
            <a:r>
              <a:rPr lang="en-US" sz="10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— and memory is what you must design well.</a:t>
            </a:r>
            <a:endParaRPr lang="en-US" sz="1000" dirty="0"/>
          </a:p>
        </p:txBody>
      </p:sp>
      <p:sp>
        <p:nvSpPr>
          <p:cNvPr id="5" name="Shape 2"/>
          <p:cNvSpPr/>
          <p:nvPr/>
        </p:nvSpPr>
        <p:spPr>
          <a:xfrm>
            <a:off x="3894162" y="1398463"/>
            <a:ext cx="14288" cy="692200"/>
          </a:xfrm>
          <a:prstGeom prst="rect">
            <a:avLst/>
          </a:prstGeom>
          <a:solidFill>
            <a:srgbClr val="FFAD94"/>
          </a:solidFill>
        </p:spPr>
      </p:sp>
      <p:sp>
        <p:nvSpPr>
          <p:cNvPr id="6" name="Text 3"/>
          <p:cNvSpPr/>
          <p:nvPr/>
        </p:nvSpPr>
        <p:spPr>
          <a:xfrm>
            <a:off x="3894162" y="2230785"/>
            <a:ext cx="723007" cy="166092"/>
          </a:xfrm>
          <a:prstGeom prst="rect">
            <a:avLst/>
          </a:prstGeom>
          <a:noFill/>
        </p:spPr>
        <p:txBody>
          <a:bodyPr wrap="non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000" dirty="0">
                <a:solidFill>
                  <a:srgbClr val="403C4E"/>
                </a:solidFill>
                <a:latin typeface="Merriweather Light" panose="00000400000000000000" pitchFamily="34" charset="0"/>
                <a:ea typeface="Merriweather Light" panose="00000400000000000000" pitchFamily="34" charset="-122"/>
                <a:cs typeface="Merriweather Light" panose="00000400000000000000" pitchFamily="34" charset="-120"/>
              </a:rPr>
              <a:t>01</a:t>
            </a:r>
            <a:endParaRPr lang="en-US" sz="1000" dirty="0"/>
          </a:p>
        </p:txBody>
      </p:sp>
      <p:sp>
        <p:nvSpPr>
          <p:cNvPr id="7" name="Shape 4"/>
          <p:cNvSpPr/>
          <p:nvPr/>
        </p:nvSpPr>
        <p:spPr>
          <a:xfrm>
            <a:off x="3894162" y="2442344"/>
            <a:ext cx="2330053" cy="14288"/>
          </a:xfrm>
          <a:prstGeom prst="rect">
            <a:avLst/>
          </a:prstGeom>
          <a:solidFill>
            <a:srgbClr val="FFAD94"/>
          </a:solidFill>
        </p:spPr>
      </p:sp>
      <p:sp>
        <p:nvSpPr>
          <p:cNvPr id="8" name="Text 5"/>
          <p:cNvSpPr/>
          <p:nvPr/>
        </p:nvSpPr>
        <p:spPr>
          <a:xfrm>
            <a:off x="3894162" y="2537371"/>
            <a:ext cx="2118494" cy="20769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Start Small</a:t>
            </a:r>
            <a:endParaRPr lang="en-US" sz="1300" dirty="0"/>
          </a:p>
        </p:txBody>
      </p:sp>
      <p:sp>
        <p:nvSpPr>
          <p:cNvPr id="9" name="Text 6"/>
          <p:cNvSpPr/>
          <p:nvPr/>
        </p:nvSpPr>
        <p:spPr>
          <a:xfrm>
            <a:off x="3894162" y="2819772"/>
            <a:ext cx="2330053" cy="617934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9000"/>
              </a:lnSpc>
              <a:buNone/>
            </a:pPr>
            <a:r>
              <a:rPr lang="en-US" sz="10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Pick a focused corpus — a single doc set or knowledge base — and validate retrieval quality first.</a:t>
            </a:r>
            <a:endParaRPr lang="en-US" sz="1000" dirty="0"/>
          </a:p>
        </p:txBody>
      </p:sp>
      <p:sp>
        <p:nvSpPr>
          <p:cNvPr id="10" name="Text 7"/>
          <p:cNvSpPr/>
          <p:nvPr/>
        </p:nvSpPr>
        <p:spPr>
          <a:xfrm>
            <a:off x="6348785" y="2230785"/>
            <a:ext cx="723007" cy="166092"/>
          </a:xfrm>
          <a:prstGeom prst="rect">
            <a:avLst/>
          </a:prstGeom>
          <a:noFill/>
        </p:spPr>
        <p:txBody>
          <a:bodyPr wrap="non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000" dirty="0">
                <a:solidFill>
                  <a:srgbClr val="403C4E"/>
                </a:solidFill>
                <a:latin typeface="Merriweather Light" panose="00000400000000000000" pitchFamily="34" charset="0"/>
                <a:ea typeface="Merriweather Light" panose="00000400000000000000" pitchFamily="34" charset="-122"/>
                <a:cs typeface="Merriweather Light" panose="00000400000000000000" pitchFamily="34" charset="-120"/>
              </a:rPr>
              <a:t>02</a:t>
            </a:r>
            <a:endParaRPr lang="en-US" sz="1000" dirty="0"/>
          </a:p>
        </p:txBody>
      </p:sp>
      <p:sp>
        <p:nvSpPr>
          <p:cNvPr id="11" name="Shape 8"/>
          <p:cNvSpPr/>
          <p:nvPr/>
        </p:nvSpPr>
        <p:spPr>
          <a:xfrm>
            <a:off x="6348785" y="2442344"/>
            <a:ext cx="2330053" cy="14288"/>
          </a:xfrm>
          <a:prstGeom prst="rect">
            <a:avLst/>
          </a:prstGeom>
          <a:solidFill>
            <a:srgbClr val="FFAD94"/>
          </a:solidFill>
        </p:spPr>
      </p:sp>
      <p:sp>
        <p:nvSpPr>
          <p:cNvPr id="12" name="Text 9"/>
          <p:cNvSpPr/>
          <p:nvPr/>
        </p:nvSpPr>
        <p:spPr>
          <a:xfrm>
            <a:off x="6348785" y="2537371"/>
            <a:ext cx="2199159" cy="20769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Iterate on Generation</a:t>
            </a:r>
            <a:endParaRPr lang="en-US" sz="1300" dirty="0"/>
          </a:p>
        </p:txBody>
      </p:sp>
      <p:sp>
        <p:nvSpPr>
          <p:cNvPr id="13" name="Text 10"/>
          <p:cNvSpPr/>
          <p:nvPr/>
        </p:nvSpPr>
        <p:spPr>
          <a:xfrm>
            <a:off x="6348785" y="2819772"/>
            <a:ext cx="2330053" cy="617934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9000"/>
              </a:lnSpc>
              <a:buNone/>
            </a:pPr>
            <a:r>
              <a:rPr lang="en-US" sz="10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Once retrieval is solid, tune prompts, temperature, and context window for your use case.</a:t>
            </a:r>
            <a:endParaRPr lang="en-US" sz="1000" dirty="0"/>
          </a:p>
        </p:txBody>
      </p:sp>
      <p:sp>
        <p:nvSpPr>
          <p:cNvPr id="14" name="Text 11"/>
          <p:cNvSpPr/>
          <p:nvPr/>
        </p:nvSpPr>
        <p:spPr>
          <a:xfrm>
            <a:off x="3894162" y="3661916"/>
            <a:ext cx="723007" cy="166092"/>
          </a:xfrm>
          <a:prstGeom prst="rect">
            <a:avLst/>
          </a:prstGeom>
          <a:noFill/>
        </p:spPr>
        <p:txBody>
          <a:bodyPr wrap="non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000" dirty="0">
                <a:solidFill>
                  <a:srgbClr val="403C4E"/>
                </a:solidFill>
                <a:latin typeface="Merriweather Light" panose="00000400000000000000" pitchFamily="34" charset="0"/>
                <a:ea typeface="Merriweather Light" panose="00000400000000000000" pitchFamily="34" charset="-122"/>
                <a:cs typeface="Merriweather Light" panose="00000400000000000000" pitchFamily="34" charset="-120"/>
              </a:rPr>
              <a:t>03</a:t>
            </a:r>
            <a:endParaRPr lang="en-US" sz="1000" dirty="0"/>
          </a:p>
        </p:txBody>
      </p:sp>
      <p:sp>
        <p:nvSpPr>
          <p:cNvPr id="15" name="Shape 12"/>
          <p:cNvSpPr/>
          <p:nvPr/>
        </p:nvSpPr>
        <p:spPr>
          <a:xfrm>
            <a:off x="3894162" y="3873475"/>
            <a:ext cx="4784675" cy="14288"/>
          </a:xfrm>
          <a:prstGeom prst="rect">
            <a:avLst/>
          </a:prstGeom>
          <a:solidFill>
            <a:srgbClr val="FFAD94"/>
          </a:solidFill>
        </p:spPr>
      </p:sp>
      <p:sp>
        <p:nvSpPr>
          <p:cNvPr id="16" name="Text 13"/>
          <p:cNvSpPr/>
          <p:nvPr/>
        </p:nvSpPr>
        <p:spPr>
          <a:xfrm>
            <a:off x="3894162" y="3968502"/>
            <a:ext cx="2118494" cy="20769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Evaluate &amp; Scale</a:t>
            </a:r>
            <a:endParaRPr lang="en-US" sz="1300" dirty="0"/>
          </a:p>
        </p:txBody>
      </p:sp>
      <p:sp>
        <p:nvSpPr>
          <p:cNvPr id="17" name="Text 14"/>
          <p:cNvSpPr/>
          <p:nvPr/>
        </p:nvSpPr>
        <p:spPr>
          <a:xfrm>
            <a:off x="3894162" y="4250903"/>
            <a:ext cx="4784675" cy="411956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9000"/>
              </a:lnSpc>
              <a:buNone/>
            </a:pPr>
            <a:r>
              <a:rPr lang="en-US" sz="10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Add evaluation metrics, expand your corpus, and monitor grounding over time.</a:t>
            </a:r>
            <a:endParaRPr lang="en-US" sz="1000" dirty="0"/>
          </a:p>
        </p:txBody>
      </p:sp>
      <p:pic>
        <p:nvPicPr>
          <p:cNvPr id="18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142774" y="338707"/>
            <a:ext cx="1709928" cy="87317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72901" y="395883"/>
            <a:ext cx="4769197" cy="844600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6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The Problem: LLMs Can Answer… Without Knowing</a:t>
            </a:r>
            <a:endParaRPr lang="en-US" sz="2650" dirty="0"/>
          </a:p>
        </p:txBody>
      </p:sp>
      <p:sp>
        <p:nvSpPr>
          <p:cNvPr id="4" name="Shape 1"/>
          <p:cNvSpPr/>
          <p:nvPr/>
        </p:nvSpPr>
        <p:spPr>
          <a:xfrm>
            <a:off x="472901" y="1433661"/>
            <a:ext cx="4769197" cy="1018803"/>
          </a:xfrm>
          <a:prstGeom prst="roundRect">
            <a:avLst>
              <a:gd name="adj" fmla="val 8975"/>
            </a:avLst>
          </a:prstGeom>
          <a:solidFill>
            <a:srgbClr val="FFFFFF"/>
          </a:solidFill>
          <a:ln w="19050">
            <a:solidFill>
              <a:srgbClr val="E5BEB2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453851" y="1433661"/>
            <a:ext cx="76200" cy="1018803"/>
          </a:xfrm>
          <a:prstGeom prst="roundRect">
            <a:avLst>
              <a:gd name="adj" fmla="val 74477"/>
            </a:avLst>
          </a:prstGeom>
          <a:solidFill>
            <a:srgbClr val="FFAD94"/>
          </a:solidFill>
        </p:spPr>
      </p:sp>
      <p:sp>
        <p:nvSpPr>
          <p:cNvPr id="6" name="Text 3"/>
          <p:cNvSpPr/>
          <p:nvPr/>
        </p:nvSpPr>
        <p:spPr>
          <a:xfrm>
            <a:off x="684163" y="1587773"/>
            <a:ext cx="2203549" cy="21111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Training Data Limits</a:t>
            </a:r>
            <a:endParaRPr lang="en-US" sz="1300" dirty="0"/>
          </a:p>
        </p:txBody>
      </p:sp>
      <p:sp>
        <p:nvSpPr>
          <p:cNvPr id="7" name="Text 4"/>
          <p:cNvSpPr/>
          <p:nvPr/>
        </p:nvSpPr>
        <p:spPr>
          <a:xfrm>
            <a:off x="684163" y="1876127"/>
            <a:ext cx="4403824" cy="422225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10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LLMs generate from static training data — they can't access your private, proprietary, or up-to-date information.</a:t>
            </a:r>
            <a:endParaRPr lang="en-US" sz="1050" dirty="0"/>
          </a:p>
        </p:txBody>
      </p:sp>
      <p:sp>
        <p:nvSpPr>
          <p:cNvPr id="8" name="Shape 5"/>
          <p:cNvSpPr/>
          <p:nvPr/>
        </p:nvSpPr>
        <p:spPr>
          <a:xfrm>
            <a:off x="472901" y="2581201"/>
            <a:ext cx="4769197" cy="1018803"/>
          </a:xfrm>
          <a:prstGeom prst="roundRect">
            <a:avLst>
              <a:gd name="adj" fmla="val 8975"/>
            </a:avLst>
          </a:prstGeom>
          <a:solidFill>
            <a:srgbClr val="FFFFFF"/>
          </a:solidFill>
          <a:ln w="19050">
            <a:solidFill>
              <a:srgbClr val="E5BEB2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453851" y="2581201"/>
            <a:ext cx="76200" cy="1018803"/>
          </a:xfrm>
          <a:prstGeom prst="roundRect">
            <a:avLst>
              <a:gd name="adj" fmla="val 74477"/>
            </a:avLst>
          </a:prstGeom>
          <a:solidFill>
            <a:srgbClr val="FFAD94"/>
          </a:solidFill>
        </p:spPr>
      </p:sp>
      <p:sp>
        <p:nvSpPr>
          <p:cNvPr id="10" name="Text 7"/>
          <p:cNvSpPr/>
          <p:nvPr/>
        </p:nvSpPr>
        <p:spPr>
          <a:xfrm>
            <a:off x="684163" y="2735312"/>
            <a:ext cx="2611710" cy="21111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Plausible but Ungrounded</a:t>
            </a:r>
            <a:endParaRPr lang="en-US" sz="1300" dirty="0"/>
          </a:p>
        </p:txBody>
      </p:sp>
      <p:sp>
        <p:nvSpPr>
          <p:cNvPr id="11" name="Text 8"/>
          <p:cNvSpPr/>
          <p:nvPr/>
        </p:nvSpPr>
        <p:spPr>
          <a:xfrm>
            <a:off x="684163" y="3023667"/>
            <a:ext cx="4403824" cy="422225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10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Without real context, models produce confident responses that may be wrong, outdated, or entirely fabricated.</a:t>
            </a:r>
            <a:endParaRPr lang="en-US" sz="1050" dirty="0"/>
          </a:p>
        </p:txBody>
      </p:sp>
      <p:sp>
        <p:nvSpPr>
          <p:cNvPr id="12" name="Shape 9"/>
          <p:cNvSpPr/>
          <p:nvPr/>
        </p:nvSpPr>
        <p:spPr>
          <a:xfrm>
            <a:off x="472901" y="3728740"/>
            <a:ext cx="4769197" cy="1018803"/>
          </a:xfrm>
          <a:prstGeom prst="roundRect">
            <a:avLst>
              <a:gd name="adj" fmla="val 8975"/>
            </a:avLst>
          </a:prstGeom>
          <a:solidFill>
            <a:srgbClr val="FFFFFF"/>
          </a:solidFill>
          <a:ln w="19050">
            <a:solidFill>
              <a:srgbClr val="E5BEB2"/>
            </a:solidFill>
            <a:prstDash val="solid"/>
          </a:ln>
        </p:spPr>
      </p:sp>
      <p:sp>
        <p:nvSpPr>
          <p:cNvPr id="13" name="Shape 10"/>
          <p:cNvSpPr/>
          <p:nvPr/>
        </p:nvSpPr>
        <p:spPr>
          <a:xfrm>
            <a:off x="453851" y="3728740"/>
            <a:ext cx="76200" cy="1018803"/>
          </a:xfrm>
          <a:prstGeom prst="roundRect">
            <a:avLst>
              <a:gd name="adj" fmla="val 74477"/>
            </a:avLst>
          </a:prstGeom>
          <a:solidFill>
            <a:srgbClr val="FFAD94"/>
          </a:solidFill>
        </p:spPr>
      </p:sp>
      <p:sp>
        <p:nvSpPr>
          <p:cNvPr id="14" name="Text 11"/>
          <p:cNvSpPr/>
          <p:nvPr/>
        </p:nvSpPr>
        <p:spPr>
          <a:xfrm>
            <a:off x="684163" y="3882851"/>
            <a:ext cx="2376339" cy="21111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The Hallucination Risk</a:t>
            </a:r>
            <a:endParaRPr lang="en-US" sz="1300" dirty="0"/>
          </a:p>
        </p:txBody>
      </p:sp>
      <p:sp>
        <p:nvSpPr>
          <p:cNvPr id="15" name="Text 12"/>
          <p:cNvSpPr/>
          <p:nvPr/>
        </p:nvSpPr>
        <p:spPr>
          <a:xfrm>
            <a:off x="684163" y="4171206"/>
            <a:ext cx="4403824" cy="422225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10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High-stakes domains like legal, medical, or enterprise require factual grounding that base LLMs can't guarantee.</a:t>
            </a:r>
            <a:endParaRPr lang="en-US" sz="1050" dirty="0"/>
          </a:p>
        </p:txBody>
      </p:sp>
      <p:pic>
        <p:nvPicPr>
          <p:cNvPr id="16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34239" y="77087"/>
            <a:ext cx="1709928" cy="8731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1061740"/>
            <a:ext cx="968201" cy="266402"/>
          </a:xfrm>
          <a:prstGeom prst="roundRect">
            <a:avLst>
              <a:gd name="adj" fmla="val 17880"/>
            </a:avLst>
          </a:prstGeom>
          <a:solidFill>
            <a:srgbClr val="FFD8CC"/>
          </a:solidFill>
        </p:spPr>
      </p:sp>
      <p:sp>
        <p:nvSpPr>
          <p:cNvPr id="3" name="Text 1"/>
          <p:cNvSpPr/>
          <p:nvPr/>
        </p:nvSpPr>
        <p:spPr>
          <a:xfrm>
            <a:off x="581174" y="1104230"/>
            <a:ext cx="1255291" cy="18142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8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THE SOLUTION</a:t>
            </a:r>
            <a:endParaRPr lang="en-US" sz="850" dirty="0"/>
          </a:p>
        </p:txBody>
      </p:sp>
      <p:sp>
        <p:nvSpPr>
          <p:cNvPr id="4" name="Text 2"/>
          <p:cNvSpPr/>
          <p:nvPr/>
        </p:nvSpPr>
        <p:spPr>
          <a:xfrm>
            <a:off x="496119" y="1384846"/>
            <a:ext cx="4327773" cy="885974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Retrieval-Augmented Generation</a:t>
            </a:r>
            <a:endParaRPr lang="en-US" sz="2750" dirty="0"/>
          </a:p>
        </p:txBody>
      </p:sp>
      <p:sp>
        <p:nvSpPr>
          <p:cNvPr id="5" name="Text 3"/>
          <p:cNvSpPr/>
          <p:nvPr/>
        </p:nvSpPr>
        <p:spPr>
          <a:xfrm>
            <a:off x="496119" y="2412578"/>
            <a:ext cx="4327773" cy="680442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RAG bridges the gap between a model's general knowledge and your specific data. A </a:t>
            </a:r>
            <a:r>
              <a:rPr lang="en-US" sz="1100" b="1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retriever</a:t>
            </a:r>
            <a:r>
              <a:rPr lang="en-US" sz="11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fetches relevant documents, and a </a:t>
            </a:r>
            <a:r>
              <a:rPr lang="en-US" sz="1100" b="1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generator</a:t>
            </a:r>
            <a:r>
              <a:rPr lang="en-US" sz="11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conditions its answer on that context.</a:t>
            </a:r>
            <a:endParaRPr lang="en-US" sz="1100" dirty="0"/>
          </a:p>
        </p:txBody>
      </p:sp>
      <p:sp>
        <p:nvSpPr>
          <p:cNvPr id="6" name="Shape 4"/>
          <p:cNvSpPr/>
          <p:nvPr/>
        </p:nvSpPr>
        <p:spPr>
          <a:xfrm>
            <a:off x="496119" y="3252490"/>
            <a:ext cx="4327773" cy="829196"/>
          </a:xfrm>
          <a:prstGeom prst="roundRect">
            <a:avLst>
              <a:gd name="adj" fmla="val 7181"/>
            </a:avLst>
          </a:prstGeom>
          <a:solidFill>
            <a:srgbClr val="B6D6FC"/>
          </a:solidFill>
        </p:spPr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7877" y="3472309"/>
            <a:ext cx="177180" cy="141759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956816" y="3429670"/>
            <a:ext cx="3725317" cy="453628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Think of it as giving the LLM an open-book exam — it can look up the right source before answering.</a:t>
            </a:r>
            <a:endParaRPr lang="en-US" sz="110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4531" y="832693"/>
            <a:ext cx="3478039" cy="3478039"/>
          </a:xfrm>
          <a:prstGeom prst="rect">
            <a:avLst/>
          </a:prstGeom>
        </p:spPr>
      </p:pic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4531" y="832693"/>
            <a:ext cx="3478039" cy="3478039"/>
          </a:xfrm>
          <a:prstGeom prst="rect">
            <a:avLst/>
          </a:prstGeom>
        </p:spPr>
      </p:pic>
      <p:pic>
        <p:nvPicPr>
          <p:cNvPr id="11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119914" y="188847"/>
            <a:ext cx="1709928" cy="87317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27336" y="314176"/>
            <a:ext cx="5148114" cy="33917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1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How RAG Works: The Core Pipeline</a:t>
            </a:r>
            <a:endParaRPr lang="en-US" sz="21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64357" y="819522"/>
            <a:ext cx="6815212" cy="360975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650757" y="3399403"/>
            <a:ext cx="1685049" cy="21063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r">
              <a:lnSpc>
                <a:spcPct val="104000"/>
              </a:lnSpc>
              <a:buNone/>
            </a:pPr>
            <a:r>
              <a:rPr lang="en-US" sz="13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User Query</a:t>
            </a:r>
            <a:endParaRPr lang="en-US" sz="1300" dirty="0"/>
          </a:p>
        </p:txBody>
      </p:sp>
      <p:sp>
        <p:nvSpPr>
          <p:cNvPr id="5" name="Text 2"/>
          <p:cNvSpPr/>
          <p:nvPr/>
        </p:nvSpPr>
        <p:spPr>
          <a:xfrm>
            <a:off x="1988131" y="3669947"/>
            <a:ext cx="1804875" cy="297458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 lnSpcReduction="10000"/>
          </a:bodyPr>
          <a:lstStyle/>
          <a:p>
            <a:pPr marL="0" indent="0" algn="r">
              <a:lnSpc>
                <a:spcPct val="92000"/>
              </a:lnSpc>
              <a:buNone/>
            </a:pPr>
            <a:r>
              <a:rPr lang="en-US" sz="10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User submits a clear question or prompt.</a:t>
            </a:r>
            <a:endParaRPr lang="en-US" sz="1050" dirty="0"/>
          </a:p>
        </p:txBody>
      </p:sp>
      <p:sp>
        <p:nvSpPr>
          <p:cNvPr id="6" name="Text 3"/>
          <p:cNvSpPr/>
          <p:nvPr/>
        </p:nvSpPr>
        <p:spPr>
          <a:xfrm>
            <a:off x="991715" y="1281156"/>
            <a:ext cx="1685049" cy="21063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r">
              <a:lnSpc>
                <a:spcPct val="104000"/>
              </a:lnSpc>
              <a:buNone/>
            </a:pPr>
            <a:r>
              <a:rPr lang="en-US" sz="13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Retriever Search</a:t>
            </a:r>
            <a:endParaRPr lang="en-US" sz="1300" dirty="0"/>
          </a:p>
        </p:txBody>
      </p:sp>
      <p:sp>
        <p:nvSpPr>
          <p:cNvPr id="7" name="Text 4"/>
          <p:cNvSpPr/>
          <p:nvPr/>
        </p:nvSpPr>
        <p:spPr>
          <a:xfrm>
            <a:off x="1329089" y="1551699"/>
            <a:ext cx="1804875" cy="297458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 lnSpcReduction="10000"/>
          </a:bodyPr>
          <a:lstStyle/>
          <a:p>
            <a:pPr marL="0" indent="0" algn="r">
              <a:lnSpc>
                <a:spcPct val="92000"/>
              </a:lnSpc>
              <a:buNone/>
            </a:pPr>
            <a:r>
              <a:rPr lang="en-US" sz="10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Vector search finds relevant documents.</a:t>
            </a:r>
            <a:endParaRPr lang="en-US" sz="1050" dirty="0"/>
          </a:p>
        </p:txBody>
      </p:sp>
      <p:sp>
        <p:nvSpPr>
          <p:cNvPr id="8" name="Text 5"/>
          <p:cNvSpPr/>
          <p:nvPr/>
        </p:nvSpPr>
        <p:spPr>
          <a:xfrm>
            <a:off x="5373208" y="1281156"/>
            <a:ext cx="2142249" cy="21063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Context Assembly</a:t>
            </a:r>
            <a:endParaRPr lang="en-US" sz="1300" dirty="0"/>
          </a:p>
        </p:txBody>
      </p:sp>
      <p:sp>
        <p:nvSpPr>
          <p:cNvPr id="9" name="Text 6"/>
          <p:cNvSpPr/>
          <p:nvPr/>
        </p:nvSpPr>
        <p:spPr>
          <a:xfrm>
            <a:off x="5373208" y="1551699"/>
            <a:ext cx="1804875" cy="297458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 lnSpcReduction="10000"/>
          </a:bodyPr>
          <a:lstStyle/>
          <a:p>
            <a:pPr marL="0" indent="0" algn="l">
              <a:lnSpc>
                <a:spcPct val="92000"/>
              </a:lnSpc>
              <a:buNone/>
            </a:pPr>
            <a:r>
              <a:rPr lang="en-US" sz="10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Combine retrieved context with the query.</a:t>
            </a:r>
            <a:endParaRPr lang="en-US" sz="1050" dirty="0"/>
          </a:p>
        </p:txBody>
      </p:sp>
      <p:sp>
        <p:nvSpPr>
          <p:cNvPr id="10" name="Text 7"/>
          <p:cNvSpPr/>
          <p:nvPr/>
        </p:nvSpPr>
        <p:spPr>
          <a:xfrm>
            <a:off x="6009782" y="3399520"/>
            <a:ext cx="2142250" cy="21063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Generator Output</a:t>
            </a:r>
            <a:endParaRPr lang="en-US" sz="1300" dirty="0"/>
          </a:p>
        </p:txBody>
      </p:sp>
      <p:sp>
        <p:nvSpPr>
          <p:cNvPr id="11" name="Text 8"/>
          <p:cNvSpPr/>
          <p:nvPr/>
        </p:nvSpPr>
        <p:spPr>
          <a:xfrm>
            <a:off x="6009782" y="3670064"/>
            <a:ext cx="1804875" cy="297458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 lnSpcReduction="10000"/>
          </a:bodyPr>
          <a:lstStyle/>
          <a:p>
            <a:pPr marL="0" indent="0" algn="l">
              <a:lnSpc>
                <a:spcPct val="92000"/>
              </a:lnSpc>
              <a:buNone/>
            </a:pPr>
            <a:r>
              <a:rPr lang="en-US" sz="10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Produce a grounded, cited answer.</a:t>
            </a:r>
            <a:endParaRPr lang="en-US" sz="1050" dirty="0"/>
          </a:p>
        </p:txBody>
      </p:sp>
      <p:sp>
        <p:nvSpPr>
          <p:cNvPr id="12" name="Text 9"/>
          <p:cNvSpPr/>
          <p:nvPr/>
        </p:nvSpPr>
        <p:spPr>
          <a:xfrm>
            <a:off x="827336" y="4522738"/>
            <a:ext cx="7489254" cy="306586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8000"/>
              </a:lnSpc>
              <a:buNone/>
            </a:pPr>
            <a:r>
              <a:rPr lang="en-US" sz="8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Every step is tunable — from how documents are chunked and embedded, to how the generator weights retrieved context. Pipeline quality depends on each stage working in concert.</a:t>
            </a:r>
            <a:endParaRPr lang="en-US" sz="850" dirty="0"/>
          </a:p>
        </p:txBody>
      </p:sp>
      <p:pic>
        <p:nvPicPr>
          <p:cNvPr id="13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15519" y="190752"/>
            <a:ext cx="1709928" cy="87317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88379" y="411882"/>
            <a:ext cx="4738241" cy="872133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Architecture Choices That Matter</a:t>
            </a:r>
            <a:endParaRPr lang="en-US" sz="2700" dirty="0"/>
          </a:p>
        </p:txBody>
      </p:sp>
      <p:sp>
        <p:nvSpPr>
          <p:cNvPr id="4" name="Shape 1"/>
          <p:cNvSpPr/>
          <p:nvPr/>
        </p:nvSpPr>
        <p:spPr>
          <a:xfrm>
            <a:off x="488379" y="1490067"/>
            <a:ext cx="2300436" cy="1474812"/>
          </a:xfrm>
          <a:prstGeom prst="roundRect">
            <a:avLst>
              <a:gd name="adj" fmla="val 3974"/>
            </a:avLst>
          </a:prstGeom>
          <a:solidFill>
            <a:srgbClr val="FFD8CC"/>
          </a:solidFill>
          <a:ln w="4763">
            <a:solidFill>
              <a:srgbClr val="E5BEB2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32668" y="1634356"/>
            <a:ext cx="2201540" cy="21803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Dense Retrieval</a:t>
            </a:r>
            <a:endParaRPr lang="en-US" sz="1350" dirty="0"/>
          </a:p>
        </p:txBody>
      </p:sp>
      <p:sp>
        <p:nvSpPr>
          <p:cNvPr id="6" name="Text 3"/>
          <p:cNvSpPr/>
          <p:nvPr/>
        </p:nvSpPr>
        <p:spPr>
          <a:xfrm>
            <a:off x="632668" y="1934766"/>
            <a:ext cx="2011859" cy="885825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2000"/>
              </a:lnSpc>
              <a:buNone/>
            </a:pPr>
            <a:r>
              <a:rPr lang="en-US" sz="10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Uses vector embeddings for semantic similarity. Best for meaning-based queries across large corpora.</a:t>
            </a:r>
            <a:endParaRPr lang="en-US" sz="1050" dirty="0"/>
          </a:p>
        </p:txBody>
      </p:sp>
      <p:sp>
        <p:nvSpPr>
          <p:cNvPr id="7" name="Shape 4"/>
          <p:cNvSpPr/>
          <p:nvPr/>
        </p:nvSpPr>
        <p:spPr>
          <a:xfrm>
            <a:off x="2926184" y="1490067"/>
            <a:ext cx="2300436" cy="1474812"/>
          </a:xfrm>
          <a:prstGeom prst="roundRect">
            <a:avLst>
              <a:gd name="adj" fmla="val 3974"/>
            </a:avLst>
          </a:prstGeom>
          <a:solidFill>
            <a:srgbClr val="FFD8CC"/>
          </a:solidFill>
          <a:ln w="4763">
            <a:solidFill>
              <a:srgbClr val="E5BEB2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3070473" y="1634356"/>
            <a:ext cx="2201540" cy="21803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Sparse Retrieval</a:t>
            </a:r>
            <a:endParaRPr lang="en-US" sz="1350" dirty="0"/>
          </a:p>
        </p:txBody>
      </p:sp>
      <p:sp>
        <p:nvSpPr>
          <p:cNvPr id="9" name="Text 6"/>
          <p:cNvSpPr/>
          <p:nvPr/>
        </p:nvSpPr>
        <p:spPr>
          <a:xfrm>
            <a:off x="3070473" y="1934766"/>
            <a:ext cx="2011859" cy="885825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2000"/>
              </a:lnSpc>
              <a:buNone/>
            </a:pPr>
            <a:r>
              <a:rPr lang="en-US" sz="10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Keyword and BM25-based matching. Strong for exact-term lookups and structured data.</a:t>
            </a:r>
            <a:endParaRPr lang="en-US" sz="1050" dirty="0"/>
          </a:p>
        </p:txBody>
      </p:sp>
      <p:sp>
        <p:nvSpPr>
          <p:cNvPr id="10" name="Shape 7"/>
          <p:cNvSpPr/>
          <p:nvPr/>
        </p:nvSpPr>
        <p:spPr>
          <a:xfrm>
            <a:off x="488379" y="3102248"/>
            <a:ext cx="4738241" cy="1031900"/>
          </a:xfrm>
          <a:prstGeom prst="roundRect">
            <a:avLst>
              <a:gd name="adj" fmla="val 5680"/>
            </a:avLst>
          </a:prstGeom>
          <a:solidFill>
            <a:srgbClr val="FFD8CC"/>
          </a:solidFill>
          <a:ln w="4763">
            <a:solidFill>
              <a:srgbClr val="E5BEB2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632668" y="3246537"/>
            <a:ext cx="2201540" cy="21803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Hybrid Retrieval</a:t>
            </a:r>
            <a:endParaRPr lang="en-US" sz="1350" dirty="0"/>
          </a:p>
        </p:txBody>
      </p:sp>
      <p:sp>
        <p:nvSpPr>
          <p:cNvPr id="12" name="Text 9"/>
          <p:cNvSpPr/>
          <p:nvPr/>
        </p:nvSpPr>
        <p:spPr>
          <a:xfrm>
            <a:off x="632668" y="3546946"/>
            <a:ext cx="4449663" cy="442913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2000"/>
              </a:lnSpc>
              <a:buNone/>
            </a:pPr>
            <a:r>
              <a:rPr lang="en-US" sz="10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Combines dense + sparse for best-of-both-worlds coverage. Often the production default.</a:t>
            </a:r>
            <a:endParaRPr lang="en-US" sz="1050" dirty="0"/>
          </a:p>
        </p:txBody>
      </p:sp>
      <p:sp>
        <p:nvSpPr>
          <p:cNvPr id="13" name="Text 10"/>
          <p:cNvSpPr/>
          <p:nvPr/>
        </p:nvSpPr>
        <p:spPr>
          <a:xfrm>
            <a:off x="488379" y="4288631"/>
            <a:ext cx="4738241" cy="442913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2000"/>
              </a:lnSpc>
              <a:buNone/>
            </a:pPr>
            <a:r>
              <a:rPr lang="en-US" sz="1050" b="1" dirty="0">
                <a:solidFill>
                  <a:srgbClr val="609D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Key principle:</a:t>
            </a:r>
            <a:r>
              <a:rPr lang="en-US" sz="10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Retrieval quality directly controls answer accuracy — a strong generator can't fix bad context.</a:t>
            </a:r>
            <a:endParaRPr lang="en-US" sz="1050" dirty="0"/>
          </a:p>
        </p:txBody>
      </p:sp>
      <p:pic>
        <p:nvPicPr>
          <p:cNvPr id="14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154204" y="190752"/>
            <a:ext cx="1709928" cy="87317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6119" y="1013073"/>
            <a:ext cx="3478039" cy="1970856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4324796" y="1112193"/>
            <a:ext cx="1561877" cy="266402"/>
          </a:xfrm>
          <a:prstGeom prst="roundRect">
            <a:avLst>
              <a:gd name="adj" fmla="val 17880"/>
            </a:avLst>
          </a:prstGeom>
          <a:solidFill>
            <a:srgbClr val="FFD8CC"/>
          </a:solidFill>
        </p:spPr>
      </p:sp>
      <p:sp>
        <p:nvSpPr>
          <p:cNvPr id="4" name="Text 1"/>
          <p:cNvSpPr/>
          <p:nvPr/>
        </p:nvSpPr>
        <p:spPr>
          <a:xfrm>
            <a:off x="4409852" y="1154683"/>
            <a:ext cx="1848966" cy="18142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8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REAL-WORLD ADVANTAGE</a:t>
            </a:r>
            <a:endParaRPr lang="en-US" sz="850" dirty="0"/>
          </a:p>
        </p:txBody>
      </p:sp>
      <p:sp>
        <p:nvSpPr>
          <p:cNvPr id="5" name="Text 2"/>
          <p:cNvSpPr/>
          <p:nvPr/>
        </p:nvSpPr>
        <p:spPr>
          <a:xfrm>
            <a:off x="4324796" y="1435298"/>
            <a:ext cx="4327773" cy="885974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Grounded, Trustworthy Outputs</a:t>
            </a:r>
            <a:endParaRPr lang="en-US" sz="2750" dirty="0"/>
          </a:p>
        </p:txBody>
      </p:sp>
      <p:sp>
        <p:nvSpPr>
          <p:cNvPr id="6" name="Text 3"/>
          <p:cNvSpPr/>
          <p:nvPr/>
        </p:nvSpPr>
        <p:spPr>
          <a:xfrm>
            <a:off x="4324796" y="2463031"/>
            <a:ext cx="4327773" cy="453628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RAG gives models </a:t>
            </a:r>
            <a:r>
              <a:rPr lang="en-US" sz="1100" b="1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real-time access to external data</a:t>
            </a:r>
            <a:r>
              <a:rPr lang="en-US" sz="11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instead of relying solely on frozen training memory.</a:t>
            </a:r>
            <a:endParaRPr lang="en-US" sz="110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9250" y="3307259"/>
            <a:ext cx="212601" cy="212601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956816" y="3302868"/>
            <a:ext cx="2229222" cy="22145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Factual Accuracy</a:t>
            </a:r>
            <a:endParaRPr lang="en-US" sz="1350" dirty="0"/>
          </a:p>
        </p:txBody>
      </p:sp>
      <p:sp>
        <p:nvSpPr>
          <p:cNvPr id="9" name="Text 5"/>
          <p:cNvSpPr/>
          <p:nvPr/>
        </p:nvSpPr>
        <p:spPr>
          <a:xfrm>
            <a:off x="956816" y="3609380"/>
            <a:ext cx="2138437" cy="680442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Answers are anchored to retrieved sources, reducing hallucinations.</a:t>
            </a:r>
            <a:endParaRPr lang="en-US" sz="110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25564" y="3307259"/>
            <a:ext cx="212601" cy="212601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3733130" y="3302868"/>
            <a:ext cx="2229222" cy="22145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Relevance</a:t>
            </a:r>
            <a:endParaRPr lang="en-US" sz="1350" dirty="0"/>
          </a:p>
        </p:txBody>
      </p:sp>
      <p:sp>
        <p:nvSpPr>
          <p:cNvPr id="12" name="Text 7"/>
          <p:cNvSpPr/>
          <p:nvPr/>
        </p:nvSpPr>
        <p:spPr>
          <a:xfrm>
            <a:off x="3733130" y="3609380"/>
            <a:ext cx="2138437" cy="680442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Responses reflect your specific domain, not generic training data.</a:t>
            </a:r>
            <a:endParaRPr lang="en-US" sz="110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01879" y="3307259"/>
            <a:ext cx="212601" cy="212601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6509445" y="3302868"/>
            <a:ext cx="2229222" cy="22145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User Trust</a:t>
            </a:r>
            <a:endParaRPr lang="en-US" sz="1350" dirty="0"/>
          </a:p>
        </p:txBody>
      </p:sp>
      <p:sp>
        <p:nvSpPr>
          <p:cNvPr id="15" name="Text 9"/>
          <p:cNvSpPr/>
          <p:nvPr/>
        </p:nvSpPr>
        <p:spPr>
          <a:xfrm>
            <a:off x="6509445" y="3609380"/>
            <a:ext cx="2138437" cy="453628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Citable sources make outputs auditable and defensible.</a:t>
            </a:r>
            <a:endParaRPr lang="en-US" sz="1100" dirty="0"/>
          </a:p>
        </p:txBody>
      </p:sp>
      <p:pic>
        <p:nvPicPr>
          <p:cNvPr id="16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723674" y="239012"/>
            <a:ext cx="1709928" cy="87317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1160562"/>
            <a:ext cx="4262140" cy="44298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Where RAG Gets Used</a:t>
            </a:r>
            <a:endParaRPr lang="en-US" sz="27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6119" y="1887066"/>
            <a:ext cx="1507480" cy="931664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96119" y="2995910"/>
            <a:ext cx="2229222" cy="22145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Enterprise Q&amp;A</a:t>
            </a:r>
            <a:endParaRPr lang="en-US" sz="1350" dirty="0"/>
          </a:p>
        </p:txBody>
      </p:sp>
      <p:sp>
        <p:nvSpPr>
          <p:cNvPr id="5" name="Text 2"/>
          <p:cNvSpPr/>
          <p:nvPr/>
        </p:nvSpPr>
        <p:spPr>
          <a:xfrm>
            <a:off x="496119" y="3302422"/>
            <a:ext cx="2599134" cy="680442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Answer employee questions over internal docs, policies, and product knowledge bases with precision.</a:t>
            </a:r>
            <a:endParaRPr lang="en-US" sz="11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2433" y="1887066"/>
            <a:ext cx="1507480" cy="931664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3272433" y="2995910"/>
            <a:ext cx="2229222" cy="22145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Legal Research</a:t>
            </a:r>
            <a:endParaRPr lang="en-US" sz="1350" dirty="0"/>
          </a:p>
        </p:txBody>
      </p:sp>
      <p:sp>
        <p:nvSpPr>
          <p:cNvPr id="8" name="Text 4"/>
          <p:cNvSpPr/>
          <p:nvPr/>
        </p:nvSpPr>
        <p:spPr>
          <a:xfrm>
            <a:off x="3272433" y="3302422"/>
            <a:ext cx="2599134" cy="680442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Ground responses in case law, statutes, and contracts — reducing risk and improving compliance.</a:t>
            </a:r>
            <a:endParaRPr lang="en-US" sz="11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8747" y="1887066"/>
            <a:ext cx="1507480" cy="931664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6048747" y="2995910"/>
            <a:ext cx="2229222" cy="22145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Smart Chatbots</a:t>
            </a:r>
            <a:endParaRPr lang="en-US" sz="1350" dirty="0"/>
          </a:p>
        </p:txBody>
      </p:sp>
      <p:sp>
        <p:nvSpPr>
          <p:cNvPr id="11" name="Text 6"/>
          <p:cNvSpPr/>
          <p:nvPr/>
        </p:nvSpPr>
        <p:spPr>
          <a:xfrm>
            <a:off x="6048747" y="3302422"/>
            <a:ext cx="2599134" cy="680442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Upgrade generic chatbots with domain-specific knowledge for customer support and sales.</a:t>
            </a:r>
            <a:endParaRPr lang="en-US" sz="1100" dirty="0"/>
          </a:p>
        </p:txBody>
      </p:sp>
      <p:pic>
        <p:nvPicPr>
          <p:cNvPr id="12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493804" y="287907"/>
            <a:ext cx="1709928" cy="87317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98066" y="337542"/>
            <a:ext cx="6715646" cy="35994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2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Common Pitfalls — And How They Show Up</a:t>
            </a:r>
            <a:endParaRPr lang="en-US" sz="2250" dirty="0"/>
          </a:p>
        </p:txBody>
      </p:sp>
      <p:sp>
        <p:nvSpPr>
          <p:cNvPr id="3" name="Shape 1"/>
          <p:cNvSpPr/>
          <p:nvPr/>
        </p:nvSpPr>
        <p:spPr>
          <a:xfrm>
            <a:off x="598066" y="943049"/>
            <a:ext cx="3833366" cy="1190179"/>
          </a:xfrm>
          <a:prstGeom prst="roundRect">
            <a:avLst>
              <a:gd name="adj" fmla="val 4065"/>
            </a:avLst>
          </a:prstGeom>
          <a:solidFill>
            <a:srgbClr val="FFFFFF"/>
          </a:solidFill>
          <a:ln w="14288">
            <a:solidFill>
              <a:srgbClr val="E5BEB2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612353" y="957337"/>
            <a:ext cx="3804791" cy="345504"/>
          </a:xfrm>
          <a:prstGeom prst="roundRect">
            <a:avLst>
              <a:gd name="adj" fmla="val 9040"/>
            </a:avLst>
          </a:prstGeom>
          <a:solidFill>
            <a:srgbClr val="FFD8CC"/>
          </a:solidFill>
        </p:spPr>
      </p:sp>
      <p:sp>
        <p:nvSpPr>
          <p:cNvPr id="5" name="Text 3"/>
          <p:cNvSpPr/>
          <p:nvPr/>
        </p:nvSpPr>
        <p:spPr>
          <a:xfrm>
            <a:off x="2199754" y="1019696"/>
            <a:ext cx="401315" cy="215950"/>
          </a:xfrm>
          <a:prstGeom prst="rect">
            <a:avLst/>
          </a:prstGeom>
          <a:noFill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3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1</a:t>
            </a:r>
            <a:endParaRPr lang="en-US" sz="1350" dirty="0"/>
          </a:p>
        </p:txBody>
      </p:sp>
      <p:sp>
        <p:nvSpPr>
          <p:cNvPr id="6" name="Text 4"/>
          <p:cNvSpPr/>
          <p:nvPr/>
        </p:nvSpPr>
        <p:spPr>
          <a:xfrm>
            <a:off x="727472" y="1396380"/>
            <a:ext cx="1896963" cy="17993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Chunking Issues</a:t>
            </a:r>
            <a:endParaRPr lang="en-US" sz="1100" dirty="0"/>
          </a:p>
        </p:txBody>
      </p:sp>
      <p:sp>
        <p:nvSpPr>
          <p:cNvPr id="7" name="Text 5"/>
          <p:cNvSpPr/>
          <p:nvPr/>
        </p:nvSpPr>
        <p:spPr>
          <a:xfrm>
            <a:off x="727472" y="1669852"/>
            <a:ext cx="3574554" cy="333970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1000"/>
              </a:lnSpc>
              <a:buNone/>
            </a:pPr>
            <a:r>
              <a:rPr lang="en-US" sz="9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Too large or too small chunks cause retrieval misses, cutting off critical context mid-answer.</a:t>
            </a:r>
            <a:endParaRPr lang="en-US" sz="900" dirty="0"/>
          </a:p>
        </p:txBody>
      </p:sp>
      <p:sp>
        <p:nvSpPr>
          <p:cNvPr id="8" name="Shape 6"/>
          <p:cNvSpPr/>
          <p:nvPr/>
        </p:nvSpPr>
        <p:spPr>
          <a:xfrm>
            <a:off x="598066" y="2226766"/>
            <a:ext cx="3833366" cy="1190179"/>
          </a:xfrm>
          <a:prstGeom prst="roundRect">
            <a:avLst>
              <a:gd name="adj" fmla="val 4065"/>
            </a:avLst>
          </a:prstGeom>
          <a:solidFill>
            <a:srgbClr val="FFFFFF"/>
          </a:solidFill>
          <a:ln w="14288">
            <a:solidFill>
              <a:srgbClr val="E5BEB2"/>
            </a:solidFill>
            <a:prstDash val="solid"/>
          </a:ln>
        </p:spPr>
      </p:sp>
      <p:sp>
        <p:nvSpPr>
          <p:cNvPr id="9" name="Shape 7"/>
          <p:cNvSpPr/>
          <p:nvPr/>
        </p:nvSpPr>
        <p:spPr>
          <a:xfrm>
            <a:off x="612353" y="2241054"/>
            <a:ext cx="3804791" cy="345504"/>
          </a:xfrm>
          <a:prstGeom prst="roundRect">
            <a:avLst>
              <a:gd name="adj" fmla="val 9040"/>
            </a:avLst>
          </a:prstGeom>
          <a:solidFill>
            <a:srgbClr val="FFD8CC"/>
          </a:solidFill>
        </p:spPr>
      </p:sp>
      <p:sp>
        <p:nvSpPr>
          <p:cNvPr id="10" name="Text 8"/>
          <p:cNvSpPr/>
          <p:nvPr/>
        </p:nvSpPr>
        <p:spPr>
          <a:xfrm>
            <a:off x="2199754" y="2303413"/>
            <a:ext cx="401315" cy="215950"/>
          </a:xfrm>
          <a:prstGeom prst="rect">
            <a:avLst/>
          </a:prstGeom>
          <a:noFill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3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2</a:t>
            </a:r>
            <a:endParaRPr lang="en-US" sz="1350" dirty="0"/>
          </a:p>
        </p:txBody>
      </p:sp>
      <p:sp>
        <p:nvSpPr>
          <p:cNvPr id="11" name="Text 9"/>
          <p:cNvSpPr/>
          <p:nvPr/>
        </p:nvSpPr>
        <p:spPr>
          <a:xfrm>
            <a:off x="727472" y="2680097"/>
            <a:ext cx="2048173" cy="17993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Weak Retriever Config</a:t>
            </a:r>
            <a:endParaRPr lang="en-US" sz="1100" dirty="0"/>
          </a:p>
        </p:txBody>
      </p:sp>
      <p:sp>
        <p:nvSpPr>
          <p:cNvPr id="12" name="Text 10"/>
          <p:cNvSpPr/>
          <p:nvPr/>
        </p:nvSpPr>
        <p:spPr>
          <a:xfrm>
            <a:off x="727472" y="2953569"/>
            <a:ext cx="3574554" cy="333970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1000"/>
              </a:lnSpc>
              <a:buNone/>
            </a:pPr>
            <a:r>
              <a:rPr lang="en-US" sz="9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Poor embedding models or similarity thresholds return irrelevant docs — garbage in, garbage out.</a:t>
            </a:r>
            <a:endParaRPr lang="en-US" sz="900" dirty="0"/>
          </a:p>
        </p:txBody>
      </p:sp>
      <p:sp>
        <p:nvSpPr>
          <p:cNvPr id="13" name="Shape 11"/>
          <p:cNvSpPr/>
          <p:nvPr/>
        </p:nvSpPr>
        <p:spPr>
          <a:xfrm>
            <a:off x="598066" y="3510483"/>
            <a:ext cx="3833366" cy="1190179"/>
          </a:xfrm>
          <a:prstGeom prst="roundRect">
            <a:avLst>
              <a:gd name="adj" fmla="val 4065"/>
            </a:avLst>
          </a:prstGeom>
          <a:solidFill>
            <a:srgbClr val="FFFFFF"/>
          </a:solidFill>
          <a:ln w="14288">
            <a:solidFill>
              <a:srgbClr val="E5BEB2"/>
            </a:solidFill>
            <a:prstDash val="solid"/>
          </a:ln>
        </p:spPr>
      </p:sp>
      <p:sp>
        <p:nvSpPr>
          <p:cNvPr id="14" name="Shape 12"/>
          <p:cNvSpPr/>
          <p:nvPr/>
        </p:nvSpPr>
        <p:spPr>
          <a:xfrm>
            <a:off x="612353" y="3524771"/>
            <a:ext cx="3804791" cy="345504"/>
          </a:xfrm>
          <a:prstGeom prst="roundRect">
            <a:avLst>
              <a:gd name="adj" fmla="val 9040"/>
            </a:avLst>
          </a:prstGeom>
          <a:solidFill>
            <a:srgbClr val="FFD8CC"/>
          </a:solidFill>
        </p:spPr>
      </p:sp>
      <p:sp>
        <p:nvSpPr>
          <p:cNvPr id="15" name="Text 13"/>
          <p:cNvSpPr/>
          <p:nvPr/>
        </p:nvSpPr>
        <p:spPr>
          <a:xfrm>
            <a:off x="2199754" y="3587130"/>
            <a:ext cx="401315" cy="215950"/>
          </a:xfrm>
          <a:prstGeom prst="rect">
            <a:avLst/>
          </a:prstGeom>
          <a:noFill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3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3</a:t>
            </a:r>
            <a:endParaRPr lang="en-US" sz="1350" dirty="0"/>
          </a:p>
        </p:txBody>
      </p:sp>
      <p:sp>
        <p:nvSpPr>
          <p:cNvPr id="16" name="Text 14"/>
          <p:cNvSpPr/>
          <p:nvPr/>
        </p:nvSpPr>
        <p:spPr>
          <a:xfrm>
            <a:off x="727472" y="3963814"/>
            <a:ext cx="2323579" cy="17993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Context Window Overflow</a:t>
            </a:r>
            <a:endParaRPr lang="en-US" sz="1100" dirty="0"/>
          </a:p>
        </p:txBody>
      </p:sp>
      <p:sp>
        <p:nvSpPr>
          <p:cNvPr id="17" name="Text 15"/>
          <p:cNvSpPr/>
          <p:nvPr/>
        </p:nvSpPr>
        <p:spPr>
          <a:xfrm>
            <a:off x="727472" y="4237286"/>
            <a:ext cx="3574554" cy="333970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1000"/>
              </a:lnSpc>
              <a:buNone/>
            </a:pPr>
            <a:r>
              <a:rPr lang="en-US" sz="9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Retrieving too many documents can overwhelm the generator's context limit, degrading quality.</a:t>
            </a:r>
            <a:endParaRPr lang="en-US" sz="900" dirty="0"/>
          </a:p>
        </p:txBody>
      </p:sp>
      <p:pic>
        <p:nvPicPr>
          <p:cNvPr id="18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17182" y="1735708"/>
            <a:ext cx="3833366" cy="2172221"/>
          </a:xfrm>
          <a:prstGeom prst="rect">
            <a:avLst/>
          </a:prstGeom>
        </p:spPr>
      </p:pic>
      <p:pic>
        <p:nvPicPr>
          <p:cNvPr id="19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34239" y="190752"/>
            <a:ext cx="1709928" cy="87317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285875" y="284857"/>
            <a:ext cx="5880571" cy="29765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Building for Reliability: Tools &amp; Infrastructure</a:t>
            </a:r>
            <a:endParaRPr lang="en-US" sz="18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5875" y="710505"/>
            <a:ext cx="6572250" cy="288503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172183" y="2812531"/>
            <a:ext cx="1380651" cy="1780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11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Ingestion</a:t>
            </a:r>
            <a:endParaRPr lang="en-US" sz="1100" dirty="0"/>
          </a:p>
        </p:txBody>
      </p:sp>
      <p:sp>
        <p:nvSpPr>
          <p:cNvPr id="5" name="Text 2"/>
          <p:cNvSpPr/>
          <p:nvPr/>
        </p:nvSpPr>
        <p:spPr>
          <a:xfrm>
            <a:off x="2400783" y="3041200"/>
            <a:ext cx="1152051" cy="237967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 lnSpcReduction="10000"/>
          </a:bodyPr>
          <a:lstStyle/>
          <a:p>
            <a:pPr marL="0" indent="0" algn="ctr">
              <a:lnSpc>
                <a:spcPct val="87000"/>
              </a:lnSpc>
              <a:buNone/>
            </a:pPr>
            <a:r>
              <a:rPr lang="en-US" sz="8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Parse, chunk, and embed documents</a:t>
            </a:r>
            <a:endParaRPr lang="en-US" sz="850" dirty="0"/>
          </a:p>
        </p:txBody>
      </p:sp>
      <p:sp>
        <p:nvSpPr>
          <p:cNvPr id="6" name="Text 3"/>
          <p:cNvSpPr/>
          <p:nvPr/>
        </p:nvSpPr>
        <p:spPr>
          <a:xfrm>
            <a:off x="5635389" y="2471208"/>
            <a:ext cx="1152051" cy="356060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11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Generation + Eval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5635389" y="2877907"/>
            <a:ext cx="1152051" cy="356950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 lnSpcReduction="10000"/>
          </a:bodyPr>
          <a:lstStyle/>
          <a:p>
            <a:pPr marL="0" indent="0" algn="ctr">
              <a:lnSpc>
                <a:spcPct val="87000"/>
              </a:lnSpc>
              <a:buNone/>
            </a:pPr>
            <a:r>
              <a:rPr lang="en-US" sz="8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LLM answers, grounding checks, feedback loop</a:t>
            </a:r>
            <a:endParaRPr lang="en-US" sz="850" dirty="0"/>
          </a:p>
        </p:txBody>
      </p:sp>
      <p:sp>
        <p:nvSpPr>
          <p:cNvPr id="8" name="Text 5"/>
          <p:cNvSpPr/>
          <p:nvPr/>
        </p:nvSpPr>
        <p:spPr>
          <a:xfrm>
            <a:off x="3798981" y="1013044"/>
            <a:ext cx="1380651" cy="1780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11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Retrieval</a:t>
            </a:r>
            <a:endParaRPr lang="en-US" sz="1100" dirty="0"/>
          </a:p>
        </p:txBody>
      </p:sp>
      <p:sp>
        <p:nvSpPr>
          <p:cNvPr id="9" name="Text 6"/>
          <p:cNvSpPr/>
          <p:nvPr/>
        </p:nvSpPr>
        <p:spPr>
          <a:xfrm>
            <a:off x="4027581" y="1241714"/>
            <a:ext cx="1152051" cy="237967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 lnSpcReduction="10000"/>
          </a:bodyPr>
          <a:lstStyle/>
          <a:p>
            <a:pPr marL="0" indent="0" algn="ctr">
              <a:lnSpc>
                <a:spcPct val="87000"/>
              </a:lnSpc>
              <a:buNone/>
            </a:pPr>
            <a:r>
              <a:rPr lang="en-US" sz="8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Query embedding, search, and re-rank</a:t>
            </a:r>
            <a:endParaRPr lang="en-US" sz="850" dirty="0"/>
          </a:p>
        </p:txBody>
      </p:sp>
      <p:sp>
        <p:nvSpPr>
          <p:cNvPr id="10" name="Text 7"/>
          <p:cNvSpPr/>
          <p:nvPr/>
        </p:nvSpPr>
        <p:spPr>
          <a:xfrm>
            <a:off x="1285875" y="3667497"/>
            <a:ext cx="7029450" cy="12739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11000"/>
              </a:lnSpc>
              <a:buNone/>
            </a:pPr>
            <a:r>
              <a:rPr lang="en-US" sz="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 production-ready RAG system requires more than a model — it needs a full pipeline with evaluation at every stage.</a:t>
            </a:r>
            <a:endParaRPr lang="en-US" sz="750" dirty="0"/>
          </a:p>
        </p:txBody>
      </p:sp>
      <p:sp>
        <p:nvSpPr>
          <p:cNvPr id="11" name="Shape 8"/>
          <p:cNvSpPr/>
          <p:nvPr/>
        </p:nvSpPr>
        <p:spPr>
          <a:xfrm>
            <a:off x="1285875" y="3866852"/>
            <a:ext cx="3254127" cy="991791"/>
          </a:xfrm>
          <a:prstGeom prst="roundRect">
            <a:avLst>
              <a:gd name="adj" fmla="val 4034"/>
            </a:avLst>
          </a:prstGeom>
          <a:solidFill>
            <a:srgbClr val="FFD8CC"/>
          </a:solidFill>
          <a:ln w="4763">
            <a:solidFill>
              <a:srgbClr val="E5BEB2"/>
            </a:solidFill>
            <a:prstDash val="solid"/>
          </a:ln>
        </p:spPr>
      </p:sp>
      <p:sp>
        <p:nvSpPr>
          <p:cNvPr id="12" name="Shape 9"/>
          <p:cNvSpPr/>
          <p:nvPr/>
        </p:nvSpPr>
        <p:spPr>
          <a:xfrm>
            <a:off x="1385888" y="3966865"/>
            <a:ext cx="285750" cy="285750"/>
          </a:xfrm>
          <a:prstGeom prst="roundRect">
            <a:avLst>
              <a:gd name="adj" fmla="val 19998000"/>
            </a:avLst>
          </a:prstGeom>
          <a:solidFill>
            <a:srgbClr val="FFAD94"/>
          </a:solidFill>
        </p:spPr>
      </p:sp>
      <p:pic>
        <p:nvPicPr>
          <p:cNvPr id="13" name="Image 1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64469" y="4045446"/>
            <a:ext cx="128588" cy="128588"/>
          </a:xfrm>
          <a:prstGeom prst="rect">
            <a:avLst/>
          </a:prstGeom>
        </p:spPr>
      </p:pic>
      <p:sp>
        <p:nvSpPr>
          <p:cNvPr id="14" name="Text 10"/>
          <p:cNvSpPr/>
          <p:nvPr/>
        </p:nvSpPr>
        <p:spPr>
          <a:xfrm>
            <a:off x="1385888" y="4316611"/>
            <a:ext cx="1647825" cy="14882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9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Privacy &amp; Cost</a:t>
            </a:r>
            <a:endParaRPr lang="en-US" sz="900" dirty="0"/>
          </a:p>
        </p:txBody>
      </p:sp>
      <p:sp>
        <p:nvSpPr>
          <p:cNvPr id="15" name="Text 11"/>
          <p:cNvSpPr/>
          <p:nvPr/>
        </p:nvSpPr>
        <p:spPr>
          <a:xfrm>
            <a:off x="1385888" y="4503837"/>
            <a:ext cx="3054102" cy="254794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1000"/>
              </a:lnSpc>
              <a:buNone/>
            </a:pPr>
            <a:r>
              <a:rPr lang="en-US" sz="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Design for data governance, PII handling, and token efficiency from day one.</a:t>
            </a:r>
            <a:endParaRPr lang="en-US" sz="750" dirty="0"/>
          </a:p>
        </p:txBody>
      </p:sp>
      <p:sp>
        <p:nvSpPr>
          <p:cNvPr id="16" name="Shape 12"/>
          <p:cNvSpPr/>
          <p:nvPr/>
        </p:nvSpPr>
        <p:spPr>
          <a:xfrm>
            <a:off x="4603998" y="3866852"/>
            <a:ext cx="3254127" cy="991791"/>
          </a:xfrm>
          <a:prstGeom prst="roundRect">
            <a:avLst>
              <a:gd name="adj" fmla="val 4034"/>
            </a:avLst>
          </a:prstGeom>
          <a:solidFill>
            <a:srgbClr val="FFD8CC"/>
          </a:solidFill>
          <a:ln w="4763">
            <a:solidFill>
              <a:srgbClr val="E5BEB2"/>
            </a:solidFill>
            <a:prstDash val="solid"/>
          </a:ln>
        </p:spPr>
      </p:sp>
      <p:sp>
        <p:nvSpPr>
          <p:cNvPr id="17" name="Shape 13"/>
          <p:cNvSpPr/>
          <p:nvPr/>
        </p:nvSpPr>
        <p:spPr>
          <a:xfrm>
            <a:off x="4704011" y="3966865"/>
            <a:ext cx="285750" cy="285750"/>
          </a:xfrm>
          <a:prstGeom prst="roundRect">
            <a:avLst>
              <a:gd name="adj" fmla="val 19998000"/>
            </a:avLst>
          </a:prstGeom>
          <a:solidFill>
            <a:srgbClr val="FFAD94"/>
          </a:solidFill>
        </p:spPr>
      </p:sp>
      <p:pic>
        <p:nvPicPr>
          <p:cNvPr id="18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82592" y="4045446"/>
            <a:ext cx="128588" cy="128588"/>
          </a:xfrm>
          <a:prstGeom prst="rect">
            <a:avLst/>
          </a:prstGeom>
        </p:spPr>
      </p:pic>
      <p:sp>
        <p:nvSpPr>
          <p:cNvPr id="19" name="Text 14"/>
          <p:cNvSpPr/>
          <p:nvPr/>
        </p:nvSpPr>
        <p:spPr>
          <a:xfrm>
            <a:off x="4704011" y="4316611"/>
            <a:ext cx="1647825" cy="14882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9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Evaluation</a:t>
            </a:r>
            <a:endParaRPr lang="en-US" sz="900" dirty="0"/>
          </a:p>
        </p:txBody>
      </p:sp>
      <p:sp>
        <p:nvSpPr>
          <p:cNvPr id="20" name="Text 15"/>
          <p:cNvSpPr/>
          <p:nvPr/>
        </p:nvSpPr>
        <p:spPr>
          <a:xfrm>
            <a:off x="4704011" y="4503837"/>
            <a:ext cx="3054102" cy="254794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1000"/>
              </a:lnSpc>
              <a:buNone/>
            </a:pPr>
            <a:r>
              <a:rPr lang="en-US" sz="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Measure retrieval precision, answer faithfulness, and groundedness — not just fluency.</a:t>
            </a:r>
            <a:endParaRPr lang="en-US" sz="750" dirty="0"/>
          </a:p>
        </p:txBody>
      </p:sp>
      <p:pic>
        <p:nvPicPr>
          <p:cNvPr id="21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166904" y="139952"/>
            <a:ext cx="1709928" cy="87317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3838</Words>
  <Application>WPS Presentation</Application>
  <PresentationFormat>On-screen Show (16:9)</PresentationFormat>
  <Paragraphs>162</Paragraphs>
  <Slides>10</Slides>
  <Notes>10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28" baseType="lpstr">
      <vt:lpstr>Arial</vt:lpstr>
      <vt:lpstr>SimSun</vt:lpstr>
      <vt:lpstr>Wingdings</vt:lpstr>
      <vt:lpstr>Merriweather Bold</vt:lpstr>
      <vt:lpstr>Merriweather Bold</vt:lpstr>
      <vt:lpstr>Merriweather Bold</vt:lpstr>
      <vt:lpstr>Open Sans</vt:lpstr>
      <vt:lpstr>Open Sans</vt:lpstr>
      <vt:lpstr>Open Sans</vt:lpstr>
      <vt:lpstr>Merriweather Light</vt:lpstr>
      <vt:lpstr>Merriweather Light</vt:lpstr>
      <vt:lpstr>Merriweather Light</vt:lpstr>
      <vt:lpstr>Calibri</vt:lpstr>
      <vt:lpstr>Microsoft YaHei</vt:lpstr>
      <vt:lpstr>Arial Unicode MS</vt:lpstr>
      <vt:lpstr>Aptos</vt:lpstr>
      <vt:lpstr>Segoe UI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HP</dc:creator>
  <cp:lastModifiedBy>THILAGARANI. P SNS</cp:lastModifiedBy>
  <cp:revision>3</cp:revision>
  <dcterms:created xsi:type="dcterms:W3CDTF">2026-05-20T05:53:00Z</dcterms:created>
  <dcterms:modified xsi:type="dcterms:W3CDTF">2026-05-20T07:08:19Z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CF68990D11124B6C9DFA1C27D99BEABC_12</vt:lpwstr>
  </property>
  <property fmtid="{D5CDD505-2E9C-101B-9397-08002B2CF9AE}" pid="3" name="KSOProductBuildVer">
    <vt:lpwstr>1033-12.1.0.26372</vt:lpwstr>
  </property>
</Properties>
</file>