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3.svg" ContentType="image/svg+xml"/>
  <Override PartName="/ppt/media/image16.svg" ContentType="image/svg+xml"/>
  <Override PartName="/ppt/media/image19.svg" ContentType="image/svg+xml"/>
  <Override PartName="/ppt/media/image22.svg" ContentType="image/svg+xml"/>
  <Override PartName="/ppt/media/image25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Host Grotesk Medium" panose="020B0504030402000203" pitchFamily="34" charset="0"/>
      <p:regular r:id="rId17"/>
    </p:embeddedFont>
    <p:embeddedFont>
      <p:font typeface="Host Grotesk Medium" panose="020B0504030402000203" pitchFamily="34" charset="-122"/>
      <p:regular r:id="rId18"/>
    </p:embeddedFont>
    <p:embeddedFont>
      <p:font typeface="Host Grotesk Medium" panose="020B0504030402000203" pitchFamily="34" charset="-120"/>
      <p:regular r:id="rId19"/>
    </p:embeddedFont>
    <p:embeddedFont>
      <p:font typeface="Roboto" panose="02000000000000000000" pitchFamily="34" charset="0"/>
      <p:regular r:id="rId20"/>
      <p:bold r:id="rId21"/>
    </p:embeddedFont>
    <p:embeddedFont>
      <p:font typeface="Roboto" panose="02000000000000000000" pitchFamily="34" charset="-122"/>
      <p:regular r:id="rId22"/>
      <p:bold r:id="rId23"/>
    </p:embeddedFont>
    <p:embeddedFont>
      <p:font typeface="Roboto" panose="02000000000000000000" pitchFamily="34" charset="-120"/>
      <p:regular r:id="rId24"/>
      <p:bold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9" d="100"/>
          <a:sy n="79" d="100"/>
        </p:scale>
        <p:origin x="9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9.svg"/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sv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2" Type="http://schemas.openxmlformats.org/officeDocument/2006/relationships/image" Target="../media/image25.sv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809824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Text-to-Image Generation: Revolutionizing Presentations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908399"/>
            <a:ext cx="4722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How AI is transforming static slides into dynamic, visually compelling stories.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20304"/>
            <a:ext cx="7397725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Embrace the AI Revolution in Presentations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846808"/>
            <a:ext cx="8608963" cy="212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The tools are here. The frameworks are proven. The only question is: </a:t>
            </a:r>
            <a:r>
              <a:rPr lang="en-US" sz="1100" b="1" dirty="0">
                <a:solidFill>
                  <a:srgbClr val="C3643D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will you lead or follow?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2218879"/>
            <a:ext cx="1104900" cy="68282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078882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PreGenie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96119" y="3385393"/>
            <a:ext cx="1905000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Agentic MLLM framework for iterative, high-quality slide generation.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298" y="2218879"/>
            <a:ext cx="1104900" cy="6828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78298" y="3078882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AUTOPRESENT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2578298" y="3385393"/>
            <a:ext cx="1905074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Code-driven, natural-language slide design from CVPR 2025.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53" y="2218879"/>
            <a:ext cx="1104900" cy="68282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660553" y="3078882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Alai &amp; Presenton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4660553" y="3385393"/>
            <a:ext cx="1905074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API-first and open-source platforms for flexible, privacy-conscious generation.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07" y="2218879"/>
            <a:ext cx="1104900" cy="68282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42807" y="3078882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Google Gemini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6742807" y="3385393"/>
            <a:ext cx="1905074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Built-in AI image generation inside Google Slides for everyday creators.</a:t>
            </a:r>
            <a:endParaRPr lang="en-US" sz="1100" dirty="0"/>
          </a:p>
        </p:txBody>
      </p:sp>
      <p:pic>
        <p:nvPicPr>
          <p:cNvPr id="16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38304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0640" y="391046"/>
            <a:ext cx="4753719" cy="85829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Challenge: Static Slides in a Dynamic World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480640" y="1448842"/>
            <a:ext cx="4753719" cy="1012552"/>
          </a:xfrm>
          <a:prstGeom prst="roundRect">
            <a:avLst>
              <a:gd name="adj" fmla="val 9031"/>
            </a:avLst>
          </a:prstGeom>
          <a:solidFill>
            <a:srgbClr val="FAF9F5"/>
          </a:solidFill>
          <a:ln w="19050">
            <a:solidFill>
              <a:srgbClr val="BFD3D8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90" y="1448842"/>
            <a:ext cx="76200" cy="10125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4134" y="1605186"/>
            <a:ext cx="2523455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Time-Consuming Creation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694134" y="1899493"/>
            <a:ext cx="4383881" cy="4055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Traditional presentations rely on stock images or manual design — a slow, often frustrating process.</a:t>
            </a:r>
            <a:endParaRPr lang="en-US" sz="1050" dirty="0"/>
          </a:p>
        </p:txBody>
      </p:sp>
      <p:sp>
        <p:nvSpPr>
          <p:cNvPr id="8" name="Shape 4"/>
          <p:cNvSpPr/>
          <p:nvPr/>
        </p:nvSpPr>
        <p:spPr>
          <a:xfrm>
            <a:off x="480640" y="2594372"/>
            <a:ext cx="4753719" cy="1012552"/>
          </a:xfrm>
          <a:prstGeom prst="roundRect">
            <a:avLst>
              <a:gd name="adj" fmla="val 9031"/>
            </a:avLst>
          </a:prstGeom>
          <a:solidFill>
            <a:srgbClr val="FAF9F5"/>
          </a:solidFill>
          <a:ln w="19050">
            <a:solidFill>
              <a:srgbClr val="BFD3D8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90" y="2594372"/>
            <a:ext cx="76200" cy="101255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4134" y="2750716"/>
            <a:ext cx="2178695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Poor Visual Alignment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94134" y="3045023"/>
            <a:ext cx="4383881" cy="4055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Mismatched visuals and text lead to weak communication and reduced audience engagement.</a:t>
            </a:r>
            <a:endParaRPr lang="en-US" sz="1050" dirty="0"/>
          </a:p>
        </p:txBody>
      </p:sp>
      <p:sp>
        <p:nvSpPr>
          <p:cNvPr id="12" name="Shape 7"/>
          <p:cNvSpPr/>
          <p:nvPr/>
        </p:nvSpPr>
        <p:spPr>
          <a:xfrm>
            <a:off x="480640" y="3739902"/>
            <a:ext cx="4753719" cy="1012552"/>
          </a:xfrm>
          <a:prstGeom prst="roundRect">
            <a:avLst>
              <a:gd name="adj" fmla="val 9031"/>
            </a:avLst>
          </a:prstGeom>
          <a:solidFill>
            <a:srgbClr val="FAF9F5"/>
          </a:solidFill>
          <a:ln w="19050">
            <a:solidFill>
              <a:srgbClr val="BFD3D8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90" y="3739902"/>
            <a:ext cx="76200" cy="101255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4134" y="3896246"/>
            <a:ext cx="2173858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Tool Limitations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694134" y="4190554"/>
            <a:ext cx="4383881" cy="4055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Existing automated tools fall short in formal contexts like business and academic research.</a:t>
            </a:r>
            <a:endParaRPr lang="en-US" sz="1050" dirty="0"/>
          </a:p>
        </p:txBody>
      </p:sp>
      <p:pic>
        <p:nvPicPr>
          <p:cNvPr id="1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787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64554"/>
            <a:ext cx="6476628" cy="3668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Introducing PreGenie: An Agentic Framework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643" y="986507"/>
            <a:ext cx="5165154" cy="292685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977905" y="1674986"/>
            <a:ext cx="842888" cy="199132"/>
          </a:xfrm>
          <a:prstGeom prst="roundRect">
            <a:avLst>
              <a:gd name="adj" fmla="val 19809"/>
            </a:avLst>
          </a:prstGeom>
          <a:solidFill>
            <a:srgbClr val="D9EDF2"/>
          </a:solidFill>
        </p:spPr>
      </p:sp>
      <p:sp>
        <p:nvSpPr>
          <p:cNvPr id="5" name="Text 2"/>
          <p:cNvSpPr/>
          <p:nvPr/>
        </p:nvSpPr>
        <p:spPr>
          <a:xfrm>
            <a:off x="6048301" y="1710184"/>
            <a:ext cx="1159297" cy="1287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7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2025 RESEARCH</a:t>
            </a:r>
            <a:endParaRPr lang="en-US" sz="700" dirty="0"/>
          </a:p>
        </p:txBody>
      </p:sp>
      <p:sp>
        <p:nvSpPr>
          <p:cNvPr id="6" name="Text 3"/>
          <p:cNvSpPr/>
          <p:nvPr/>
        </p:nvSpPr>
        <p:spPr>
          <a:xfrm>
            <a:off x="5977905" y="1912962"/>
            <a:ext cx="1924645" cy="1834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What is PreGenie?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5977905" y="2193578"/>
            <a:ext cx="2649066" cy="105318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PreGenie leverages </a:t>
            </a:r>
            <a:r>
              <a:rPr lang="en-US" sz="9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multimodal large language models (MLLMs)</a:t>
            </a:r>
            <a:r>
              <a:rPr lang="en-US" sz="9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to generate high-quality visual presentations with accurate text summarization and image understanding.</a:t>
            </a:r>
            <a:endParaRPr lang="en-US" sz="900" dirty="0"/>
          </a:p>
          <a:p>
            <a:pPr marL="0" indent="0" algn="l">
              <a:lnSpc>
                <a:spcPct val="1140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Outperforms existing models in </a:t>
            </a:r>
            <a:r>
              <a:rPr lang="en-US" sz="900" b="1" dirty="0">
                <a:solidFill>
                  <a:srgbClr val="C3643D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aesthetics and content consistency</a:t>
            </a:r>
            <a:r>
              <a:rPr lang="en-US" sz="9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.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521643" y="4131990"/>
            <a:ext cx="4001691" cy="646881"/>
          </a:xfrm>
          <a:prstGeom prst="roundRect">
            <a:avLst>
              <a:gd name="adj" fmla="val 7623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3756" y="4254103"/>
            <a:ext cx="1924645" cy="1834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Stage 1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43756" y="4495800"/>
            <a:ext cx="4214664" cy="1609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Analysis &amp; Initial Generation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4620518" y="4131990"/>
            <a:ext cx="4001765" cy="646881"/>
          </a:xfrm>
          <a:prstGeom prst="roundRect">
            <a:avLst>
              <a:gd name="adj" fmla="val 7623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742631" y="4254103"/>
            <a:ext cx="1924645" cy="1834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Stage 2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4742631" y="4495800"/>
            <a:ext cx="4214738" cy="1609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Review &amp; Re-generation</a:t>
            </a:r>
            <a:endParaRPr lang="en-US" sz="900" dirty="0"/>
          </a:p>
        </p:txBody>
      </p:sp>
      <p:pic>
        <p:nvPicPr>
          <p:cNvPr id="1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7549" y="31330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5935" y="779780"/>
            <a:ext cx="5401310" cy="8858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AUTOPRESENT: Designing Structured Visuals from Scratch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949574"/>
            <a:ext cx="749796" cy="264616"/>
          </a:xfrm>
          <a:prstGeom prst="roundRect">
            <a:avLst>
              <a:gd name="adj" fmla="val 18001"/>
            </a:avLst>
          </a:prstGeom>
          <a:noFill/>
          <a:ln w="4763">
            <a:solidFill>
              <a:srgbClr val="95CCD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85936" y="1996827"/>
            <a:ext cx="1027361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95CCDA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CVPR 2025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496119" y="2373660"/>
            <a:ext cx="8151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AUTOPRESENT uses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tool-augmented code generation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to build complete slide decks from natural language instructions — with precise control over every element.</a:t>
            </a:r>
            <a:endParaRPr lang="en-US" sz="1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6119" y="2958331"/>
            <a:ext cx="283518" cy="28351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96119" y="3419029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Code-Driven Design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96119" y="3725540"/>
            <a:ext cx="2599134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Generates structured layouts through executable code, ensuring pixel-perfect precision.</a:t>
            </a:r>
            <a:endParaRPr lang="en-US" sz="11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2433" y="2958331"/>
            <a:ext cx="283518" cy="28351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272433" y="3419029"/>
            <a:ext cx="2348359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Natural Language Input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3272433" y="3725540"/>
            <a:ext cx="2599134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Users describe their vision in plain text; the system handles the rest.</a:t>
            </a:r>
            <a:endParaRPr lang="en-US" sz="11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8747" y="2958331"/>
            <a:ext cx="283518" cy="28351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048747" y="3419029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Iterative Refinement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6048747" y="3725540"/>
            <a:ext cx="2599134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Explores multi-pass design improvement for progressively higher slide quality.</a:t>
            </a:r>
            <a:endParaRPr lang="en-US" sz="1100" dirty="0"/>
          </a:p>
        </p:txBody>
      </p:sp>
      <p:pic>
        <p:nvPicPr>
          <p:cNvPr id="15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38304" y="30441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89831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AI-Powered Presentation Tools: A Growing Ecosystem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888406"/>
            <a:ext cx="4722763" cy="2465189"/>
          </a:xfrm>
          <a:prstGeom prst="roundRect">
            <a:avLst>
              <a:gd name="adj" fmla="val 2415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00881" y="1893168"/>
            <a:ext cx="4713238" cy="1227832"/>
          </a:xfrm>
          <a:prstGeom prst="roundRect">
            <a:avLst>
              <a:gd name="adj" fmla="val 4849"/>
            </a:avLst>
          </a:prstGeom>
          <a:solidFill>
            <a:srgbClr val="D9EDF2"/>
          </a:solidFill>
        </p:spPr>
      </p:sp>
      <p:sp>
        <p:nvSpPr>
          <p:cNvPr id="6" name="Text 3"/>
          <p:cNvSpPr/>
          <p:nvPr/>
        </p:nvSpPr>
        <p:spPr>
          <a:xfrm>
            <a:off x="642640" y="2034927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Alai Docs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42640" y="2341438"/>
            <a:ext cx="4429720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API-first platform for generating presentations from text. Supports PDF/PPT export, custom themes, and slide count configuration. Poll-based result retrieval for async workflows.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500881" y="3121000"/>
            <a:ext cx="4713238" cy="1227832"/>
          </a:xfrm>
          <a:prstGeom prst="rect">
            <a:avLst/>
          </a:prstGeom>
          <a:solidFill>
            <a:srgbClr val="D9EDF2"/>
          </a:solidFill>
        </p:spPr>
      </p:sp>
      <p:sp>
        <p:nvSpPr>
          <p:cNvPr id="9" name="Shape 6"/>
          <p:cNvSpPr/>
          <p:nvPr/>
        </p:nvSpPr>
        <p:spPr>
          <a:xfrm>
            <a:off x="500881" y="3121000"/>
            <a:ext cx="4713238" cy="1905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</p:spPr>
      </p:sp>
      <p:sp>
        <p:nvSpPr>
          <p:cNvPr id="10" name="Text 7"/>
          <p:cNvSpPr/>
          <p:nvPr/>
        </p:nvSpPr>
        <p:spPr>
          <a:xfrm>
            <a:off x="642640" y="3262759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Presenton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42640" y="3569271"/>
            <a:ext cx="4429720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Open-source AI generator with a desktop app and API. Supports multiple AI model providers and offers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self-hosted deployment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for full data privacy.</a:t>
            </a:r>
            <a:endParaRPr lang="en-US" sz="1100" dirty="0"/>
          </a:p>
        </p:txBody>
      </p:sp>
      <p:pic>
        <p:nvPicPr>
          <p:cNvPr id="12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500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5162" y="380628"/>
            <a:ext cx="6418287" cy="4153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Visualizing Ideas: Google Workspace AI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465162" y="1960736"/>
            <a:ext cx="2253183" cy="2076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Gemini in Google Slides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465162" y="2292995"/>
            <a:ext cx="2664023" cy="96552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Google's Gemini integration brings text-to-image generation directly inside Slides. The </a:t>
            </a:r>
            <a:r>
              <a:rPr lang="en-US" sz="10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"Help me create an image"</a:t>
            </a: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feature lets users generate custom visuals from prompts — no design skills required.</a:t>
            </a:r>
            <a:endParaRPr lang="en-US" sz="1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8096" y="1122908"/>
            <a:ext cx="5225430" cy="296101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945" y="4364087"/>
            <a:ext cx="199355" cy="1993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97062" y="4364162"/>
            <a:ext cx="2202135" cy="38620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Generate images from text prompts in seconds</a:t>
            </a:r>
            <a:endParaRPr lang="en-US" sz="1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4729" y="4364087"/>
            <a:ext cx="199355" cy="19935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686845" y="4364162"/>
            <a:ext cx="2202135" cy="38620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Tailor visuals to specific presentation needs</a:t>
            </a:r>
            <a:endParaRPr lang="en-US" sz="1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4512" y="4364087"/>
            <a:ext cx="199355" cy="19935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76628" y="4364162"/>
            <a:ext cx="2202135" cy="38620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Avoid copyright issues with AI-generated originals</a:t>
            </a:r>
            <a:endParaRPr lang="en-US" sz="1000" dirty="0"/>
          </a:p>
        </p:txBody>
      </p:sp>
      <p:pic>
        <p:nvPicPr>
          <p:cNvPr id="12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2149" y="1993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95" y="414020"/>
            <a:ext cx="5910580" cy="85852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Impact: Enhancing Communication and Creativity</a:t>
            </a:r>
            <a:endParaRPr lang="en-US" sz="2700" dirty="0"/>
          </a:p>
        </p:txBody>
      </p:sp>
      <p:sp>
        <p:nvSpPr>
          <p:cNvPr id="3" name="Shape 1"/>
          <p:cNvSpPr/>
          <p:nvPr/>
        </p:nvSpPr>
        <p:spPr>
          <a:xfrm>
            <a:off x="480640" y="1538511"/>
            <a:ext cx="4024833" cy="1528911"/>
          </a:xfrm>
          <a:prstGeom prst="roundRect">
            <a:avLst>
              <a:gd name="adj" fmla="val 3773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697" y="1680567"/>
            <a:ext cx="411956" cy="411956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55" y="1793825"/>
            <a:ext cx="185365" cy="18536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2697" y="2225501"/>
            <a:ext cx="2173858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Save Time &amp; Effort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622697" y="2519809"/>
            <a:ext cx="3740721" cy="4055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Automates image sourcing and creation, freeing creators to focus on content.</a:t>
            </a:r>
            <a:endParaRPr lang="en-US" sz="1050" dirty="0"/>
          </a:p>
        </p:txBody>
      </p:sp>
      <p:sp>
        <p:nvSpPr>
          <p:cNvPr id="8" name="Shape 4"/>
          <p:cNvSpPr/>
          <p:nvPr/>
        </p:nvSpPr>
        <p:spPr>
          <a:xfrm>
            <a:off x="4638452" y="1538511"/>
            <a:ext cx="4024908" cy="1528911"/>
          </a:xfrm>
          <a:prstGeom prst="roundRect">
            <a:avLst>
              <a:gd name="adj" fmla="val 3773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508" y="1680567"/>
            <a:ext cx="411956" cy="41195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3766" y="1793825"/>
            <a:ext cx="185365" cy="1853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780508" y="2225501"/>
            <a:ext cx="2173858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Boost Creativity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4780508" y="2519809"/>
            <a:ext cx="3740795" cy="4055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Enables exploration of diverse visual styles and concepts at scale.</a:t>
            </a:r>
            <a:endParaRPr lang="en-US" sz="1050" dirty="0"/>
          </a:p>
        </p:txBody>
      </p:sp>
      <p:sp>
        <p:nvSpPr>
          <p:cNvPr id="13" name="Shape 7"/>
          <p:cNvSpPr/>
          <p:nvPr/>
        </p:nvSpPr>
        <p:spPr>
          <a:xfrm>
            <a:off x="480640" y="3200400"/>
            <a:ext cx="4024833" cy="1528911"/>
          </a:xfrm>
          <a:prstGeom prst="roundRect">
            <a:avLst>
              <a:gd name="adj" fmla="val 3773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697" y="3342456"/>
            <a:ext cx="411956" cy="411956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955" y="3455715"/>
            <a:ext cx="185365" cy="18536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622697" y="3887391"/>
            <a:ext cx="2173858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Improve Relevance</a:t>
            </a:r>
            <a:endParaRPr lang="en-US" sz="1350" dirty="0"/>
          </a:p>
        </p:txBody>
      </p:sp>
      <p:sp>
        <p:nvSpPr>
          <p:cNvPr id="17" name="Text 9"/>
          <p:cNvSpPr/>
          <p:nvPr/>
        </p:nvSpPr>
        <p:spPr>
          <a:xfrm>
            <a:off x="622697" y="4181698"/>
            <a:ext cx="3740721" cy="4055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Generates images precisely matching the surrounding content and context.</a:t>
            </a:r>
            <a:endParaRPr lang="en-US" sz="1050" dirty="0"/>
          </a:p>
        </p:txBody>
      </p:sp>
      <p:sp>
        <p:nvSpPr>
          <p:cNvPr id="18" name="Shape 10"/>
          <p:cNvSpPr/>
          <p:nvPr/>
        </p:nvSpPr>
        <p:spPr>
          <a:xfrm>
            <a:off x="4638452" y="3200400"/>
            <a:ext cx="4024908" cy="1528911"/>
          </a:xfrm>
          <a:prstGeom prst="roundRect">
            <a:avLst>
              <a:gd name="adj" fmla="val 3773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0508" y="3342456"/>
            <a:ext cx="411956" cy="411956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93766" y="3455715"/>
            <a:ext cx="185365" cy="185365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4780508" y="3887391"/>
            <a:ext cx="2173858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Ensure Originality</a:t>
            </a:r>
            <a:endParaRPr lang="en-US" sz="1350" dirty="0"/>
          </a:p>
        </p:txBody>
      </p:sp>
      <p:sp>
        <p:nvSpPr>
          <p:cNvPr id="22" name="Text 12"/>
          <p:cNvSpPr/>
          <p:nvPr/>
        </p:nvSpPr>
        <p:spPr>
          <a:xfrm>
            <a:off x="4780508" y="4181698"/>
            <a:ext cx="3740795" cy="4055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Creates unique visuals, eliminating copyright and licensing concerns.</a:t>
            </a:r>
            <a:endParaRPr lang="en-US" sz="1050" dirty="0"/>
          </a:p>
        </p:txBody>
      </p:sp>
      <p:pic>
        <p:nvPicPr>
          <p:cNvPr id="23" name="object 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85624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336" y="308149"/>
            <a:ext cx="6195268" cy="3391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Beyond Basic Generation: Iterative Refinement</a:t>
            </a:r>
            <a:endParaRPr lang="en-US" sz="2100" dirty="0"/>
          </a:p>
        </p:txBody>
      </p:sp>
      <p:sp>
        <p:nvSpPr>
          <p:cNvPr id="3" name="Shape 1"/>
          <p:cNvSpPr/>
          <p:nvPr/>
        </p:nvSpPr>
        <p:spPr>
          <a:xfrm>
            <a:off x="827336" y="813495"/>
            <a:ext cx="599703" cy="189533"/>
          </a:xfrm>
          <a:prstGeom prst="roundRect">
            <a:avLst>
              <a:gd name="adj" fmla="val 19242"/>
            </a:avLst>
          </a:prstGeom>
          <a:noFill/>
          <a:ln w="4763">
            <a:solidFill>
              <a:srgbClr val="95CCD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97210" y="850776"/>
            <a:ext cx="917153" cy="1149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650" dirty="0">
                <a:solidFill>
                  <a:srgbClr val="95CCDA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ARXIV 2025</a:t>
            </a:r>
            <a:endParaRPr lang="en-US" sz="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336" y="1189955"/>
            <a:ext cx="4775299" cy="270599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872163" y="2048470"/>
            <a:ext cx="2449116" cy="33903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Textual-to-Visual Iterative Self-Verification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5872163" y="2470547"/>
            <a:ext cx="2449116" cy="57507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This framework decomposes slide generation into </a:t>
            </a: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content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and </a:t>
            </a: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layout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 then applies a </a:t>
            </a: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LLM-based Reviewer + Refiner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workflow — mimicking human editorial judgment.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827336" y="4082876"/>
            <a:ext cx="2441004" cy="752475"/>
          </a:xfrm>
          <a:prstGeom prst="roundRect">
            <a:avLst>
              <a:gd name="adj" fmla="val 6058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50119" y="4205660"/>
            <a:ext cx="1813917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Alignment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950119" y="4425032"/>
            <a:ext cx="2195438" cy="28753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Text and visuals stay semantically consistent.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3351386" y="4082876"/>
            <a:ext cx="2441079" cy="752475"/>
          </a:xfrm>
          <a:prstGeom prst="roundRect">
            <a:avLst>
              <a:gd name="adj" fmla="val 6058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3474169" y="4205660"/>
            <a:ext cx="1813917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Logical Flow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3474169" y="4425032"/>
            <a:ext cx="2195513" cy="28753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Slide sequences follow coherent narrative structure.</a:t>
            </a:r>
            <a:endParaRPr lang="en-US" sz="850" dirty="0"/>
          </a:p>
        </p:txBody>
      </p:sp>
      <p:sp>
        <p:nvSpPr>
          <p:cNvPr id="14" name="Shape 11"/>
          <p:cNvSpPr/>
          <p:nvPr/>
        </p:nvSpPr>
        <p:spPr>
          <a:xfrm>
            <a:off x="5875511" y="4082876"/>
            <a:ext cx="2441079" cy="752475"/>
          </a:xfrm>
          <a:prstGeom prst="roundRect">
            <a:avLst>
              <a:gd name="adj" fmla="val 6058"/>
            </a:avLst>
          </a:prstGeom>
          <a:solidFill>
            <a:srgbClr val="FAF9F5"/>
          </a:solidFill>
          <a:ln w="14288">
            <a:solidFill>
              <a:srgbClr val="BFD3D8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998294" y="4205660"/>
            <a:ext cx="1813917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Visual Appeal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5998294" y="4425032"/>
            <a:ext cx="2195513" cy="28753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Design quality improves across refinement passes.</a:t>
            </a:r>
            <a:endParaRPr lang="en-US" sz="850" dirty="0"/>
          </a:p>
        </p:txBody>
      </p:sp>
      <p:pic>
        <p:nvPicPr>
          <p:cNvPr id="1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2574" y="13042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68375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Future of Presentations: Intelligent and Interactive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655588" y="1666949"/>
            <a:ext cx="19050" cy="2908176"/>
          </a:xfrm>
          <a:prstGeom prst="roundRect">
            <a:avLst>
              <a:gd name="adj" fmla="val 312558"/>
            </a:avLst>
          </a:prstGeom>
          <a:solidFill>
            <a:srgbClr val="BFD3D8"/>
          </a:solidFill>
        </p:spPr>
      </p:sp>
      <p:sp>
        <p:nvSpPr>
          <p:cNvPr id="5" name="Shape 2"/>
          <p:cNvSpPr/>
          <p:nvPr/>
        </p:nvSpPr>
        <p:spPr>
          <a:xfrm>
            <a:off x="796007" y="1816894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</p:spPr>
      </p:sp>
      <p:sp>
        <p:nvSpPr>
          <p:cNvPr id="6" name="Shape 3"/>
          <p:cNvSpPr/>
          <p:nvPr/>
        </p:nvSpPr>
        <p:spPr>
          <a:xfrm>
            <a:off x="496119" y="1666949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20687" y="1693515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364382" y="1715616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Now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1364382" y="2022128"/>
            <a:ext cx="3854500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Text-to-image generation and AI-assisted layout tools are entering mainstream workflows.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796007" y="2880792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</p:spPr>
      </p:sp>
      <p:sp>
        <p:nvSpPr>
          <p:cNvPr id="11" name="Shape 8"/>
          <p:cNvSpPr/>
          <p:nvPr/>
        </p:nvSpPr>
        <p:spPr>
          <a:xfrm>
            <a:off x="496119" y="2730847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320687" y="2757413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2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364382" y="2779514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Near Future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1364382" y="3086026"/>
            <a:ext cx="3854500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Seamless integration of content summarization, dynamic layouts, and multi-modal generation.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796007" y="3944689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</p:spPr>
      </p:sp>
      <p:sp>
        <p:nvSpPr>
          <p:cNvPr id="16" name="Shape 13"/>
          <p:cNvSpPr/>
          <p:nvPr/>
        </p:nvSpPr>
        <p:spPr>
          <a:xfrm>
            <a:off x="496119" y="3794745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320687" y="3821311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3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364382" y="3843412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Long Term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1364382" y="4149923"/>
            <a:ext cx="3854500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Fully personalized, adaptive presentations that respond to audience context in real time.</a:t>
            </a:r>
            <a:endParaRPr lang="en-US" sz="1100" dirty="0"/>
          </a:p>
        </p:txBody>
      </p:sp>
      <p:pic>
        <p:nvPicPr>
          <p:cNvPr id="20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764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3841</Words>
  <Application>WPS Presentation</Application>
  <PresentationFormat>On-screen Show (16:9)</PresentationFormat>
  <Paragraphs>153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Host Grotesk Medium</vt:lpstr>
      <vt:lpstr>Host Grotesk Medium</vt:lpstr>
      <vt:lpstr>Host Grotesk Medium</vt:lpstr>
      <vt:lpstr>Roboto</vt:lpstr>
      <vt:lpstr>Roboto</vt:lpstr>
      <vt:lpstr>Roboto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saswanthika muralikrishna</dc:creator>
  <cp:lastModifiedBy>THILAGARANI. P SNS</cp:lastModifiedBy>
  <cp:revision>3</cp:revision>
  <dcterms:created xsi:type="dcterms:W3CDTF">2026-05-20T07:57:00Z</dcterms:created>
  <dcterms:modified xsi:type="dcterms:W3CDTF">2026-05-20T08:17:14Z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B2F48312DCA74EE591236637EDFC01B8_12</vt:lpwstr>
  </property>
  <property fmtid="{D5CDD505-2E9C-101B-9397-08002B2CF9AE}" pid="3" name="KSOProductBuildVer">
    <vt:lpwstr>1033-12.1.0.26372</vt:lpwstr>
  </property>
</Properties>
</file>