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2.svg" ContentType="image/svg+xml"/>
  <Override PartName="/ppt/media/image15.svg" ContentType="image/svg+xml"/>
  <Override PartName="/ppt/media/image18.svg" ContentType="image/svg+xml"/>
  <Override PartName="/ppt/media/image21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5143500" type="screen16x9"/>
  <p:notesSz cx="5143500" cy="9144000"/>
  <p:embeddedFontLst>
    <p:embeddedFont>
      <p:font typeface="Host Grotesk Medium" panose="020B0504030402000203" pitchFamily="34" charset="0"/>
      <p:regular r:id="rId17"/>
    </p:embeddedFont>
    <p:embeddedFont>
      <p:font typeface="Host Grotesk Medium" panose="020B0504030402000203" pitchFamily="34" charset="-122"/>
      <p:regular r:id="rId18"/>
    </p:embeddedFont>
    <p:embeddedFont>
      <p:font typeface="Host Grotesk Medium" panose="020B0504030402000203" pitchFamily="34" charset="-120"/>
      <p:regular r:id="rId19"/>
    </p:embeddedFont>
    <p:embeddedFont>
      <p:font typeface="Roboto" panose="02000000000000000000" pitchFamily="34" charset="0"/>
      <p:regular r:id="rId20"/>
      <p:bold r:id="rId21"/>
    </p:embeddedFont>
    <p:embeddedFont>
      <p:font typeface="Roboto" panose="02000000000000000000" pitchFamily="34" charset="-122"/>
      <p:regular r:id="rId22"/>
      <p:bold r:id="rId23"/>
    </p:embeddedFont>
    <p:embeddedFont>
      <p:font typeface="Roboto" panose="02000000000000000000" pitchFamily="34" charset="-120"/>
      <p:regular r:id="rId24"/>
      <p:bold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9" d="100"/>
          <a:sy n="79" d="100"/>
        </p:scale>
        <p:origin x="9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font" Target="fonts/font13.fntdata"/><Relationship Id="rId28" Type="http://schemas.openxmlformats.org/officeDocument/2006/relationships/font" Target="fonts/font12.fntdata"/><Relationship Id="rId27" Type="http://schemas.openxmlformats.org/officeDocument/2006/relationships/font" Target="fonts/font11.fntdata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5.xml"/><Relationship Id="rId16" Type="http://schemas.openxmlformats.org/officeDocument/2006/relationships/image" Target="../media/image2.png"/><Relationship Id="rId15" Type="http://schemas.openxmlformats.org/officeDocument/2006/relationships/image" Target="../media/image21.svg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sv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809824"/>
            <a:ext cx="4722763" cy="88597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AI Agents: The Future of Work and Innovation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908399"/>
            <a:ext cx="4722763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Autonomous intelligence is reshaping how we work, build, and innovate. Welcome to the agentic era.</a:t>
            </a:r>
            <a:endParaRPr lang="en-US" sz="1100" dirty="0"/>
          </a:p>
        </p:txBody>
      </p:sp>
      <p:pic>
        <p:nvPicPr>
          <p:cNvPr id="9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855985"/>
            <a:ext cx="4001319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The Future is Agentic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1511573"/>
            <a:ext cx="4722763" cy="63780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AI agents are not just a technological shift — they are a </a:t>
            </a:r>
            <a:r>
              <a:rPr lang="en-US" sz="11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fundamental transformation</a:t>
            </a: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in how work gets done, how problems are solved, and how organizations innovate.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496119" y="2308845"/>
            <a:ext cx="2290465" cy="1024756"/>
          </a:xfrm>
          <a:prstGeom prst="roundRect">
            <a:avLst>
              <a:gd name="adj" fmla="val 5810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2640" y="2455366"/>
            <a:ext cx="2285554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🤝</a:t>
            </a: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 Personal Assistants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42640" y="2761878"/>
            <a:ext cx="1997422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Smarter, context-aware companions for everyday tasks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2928342" y="2308845"/>
            <a:ext cx="2290539" cy="1024756"/>
          </a:xfrm>
          <a:prstGeom prst="roundRect">
            <a:avLst>
              <a:gd name="adj" fmla="val 5810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3074863" y="2455366"/>
            <a:ext cx="2332286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🏢</a:t>
            </a: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 Enterprise Solutions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3074863" y="2761878"/>
            <a:ext cx="1997497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End-to-end automation across entire business operations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496119" y="3475360"/>
            <a:ext cx="4722763" cy="812155"/>
          </a:xfrm>
          <a:prstGeom prst="roundRect">
            <a:avLst>
              <a:gd name="adj" fmla="val 7331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2640" y="3621881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🚀</a:t>
            </a: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 New Innovation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642640" y="3928393"/>
            <a:ext cx="4886920" cy="2126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Unprecedented levels of automation and productivity</a:t>
            </a:r>
            <a:endParaRPr lang="en-US" sz="1100" dirty="0"/>
          </a:p>
        </p:txBody>
      </p:sp>
      <p:pic>
        <p:nvPicPr>
          <p:cNvPr id="14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586285"/>
            <a:ext cx="3478039" cy="197085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324796" y="1544166"/>
            <a:ext cx="769739" cy="255091"/>
          </a:xfrm>
          <a:prstGeom prst="roundRect">
            <a:avLst>
              <a:gd name="adj" fmla="val 18673"/>
            </a:avLst>
          </a:prstGeom>
          <a:solidFill>
            <a:srgbClr val="D9EDF2"/>
          </a:solidFill>
        </p:spPr>
      </p:sp>
      <p:sp>
        <p:nvSpPr>
          <p:cNvPr id="4" name="Text 1"/>
          <p:cNvSpPr/>
          <p:nvPr/>
        </p:nvSpPr>
        <p:spPr>
          <a:xfrm>
            <a:off x="4409852" y="1586657"/>
            <a:ext cx="1056829" cy="17011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DEFINITION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324796" y="1855961"/>
            <a:ext cx="4001319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What is an AI Agent?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4324796" y="2440707"/>
            <a:ext cx="4327773" cy="1190551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An </a:t>
            </a:r>
            <a:r>
              <a:rPr lang="en-US" sz="11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AI agent</a:t>
            </a: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is an autonomous entity that perceives its environment, makes decisions, and takes actions to achieve specific goals.</a:t>
            </a:r>
            <a:endParaRPr lang="en-US" sz="1100" dirty="0"/>
          </a:p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Unlike static AI models that simply respond to prompts, agents are </a:t>
            </a:r>
            <a:r>
              <a:rPr lang="en-US" sz="11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adaptive, goal-oriented, and capable of interacting with dynamic environments</a:t>
            </a: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— learning, planning, and acting on their own.</a:t>
            </a:r>
            <a:endParaRPr lang="en-US" sz="1100" dirty="0"/>
          </a:p>
        </p:txBody>
      </p:sp>
      <p:pic>
        <p:nvPicPr>
          <p:cNvPr id="9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13792"/>
            <a:ext cx="782315" cy="264616"/>
          </a:xfrm>
          <a:prstGeom prst="roundRect">
            <a:avLst>
              <a:gd name="adj" fmla="val 18001"/>
            </a:avLst>
          </a:prstGeom>
          <a:noFill/>
          <a:ln w="4763">
            <a:solidFill>
              <a:srgbClr val="95CCD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85936" y="861045"/>
            <a:ext cx="1059879" cy="17011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850" dirty="0">
                <a:solidFill>
                  <a:srgbClr val="95CCDA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EVOLUTION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135112"/>
            <a:ext cx="6425357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From Simple Assistants to Agentic AI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1790700"/>
            <a:ext cx="8608963" cy="2126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AI has evolved from rule-based tools to fully autonomous systems with growing business impact.</a:t>
            </a:r>
            <a:endParaRPr lang="en-US" sz="11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2162770"/>
            <a:ext cx="2717229" cy="56703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37877" y="2871564"/>
            <a:ext cx="241905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Generative AI Assistants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37877" y="3178076"/>
            <a:ext cx="2433712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Follow rules, automate repetitive tasks, achieve singular goals</a:t>
            </a:r>
            <a:endParaRPr lang="en-US" sz="11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348" y="2162770"/>
            <a:ext cx="2717229" cy="56703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355107" y="2871564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Generative AI Agents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3355107" y="3178076"/>
            <a:ext cx="2433712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Address broader tasks, automate entire workflows, mimic human logic</a:t>
            </a:r>
            <a:endParaRPr lang="en-US" sz="11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578" y="2162770"/>
            <a:ext cx="2717229" cy="56703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072336" y="2871564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Agentic AI Systems</a:t>
            </a:r>
            <a:endParaRPr lang="en-US" sz="1350" dirty="0"/>
          </a:p>
        </p:txBody>
      </p:sp>
      <p:sp>
        <p:nvSpPr>
          <p:cNvPr id="14" name="Text 9"/>
          <p:cNvSpPr/>
          <p:nvPr/>
        </p:nvSpPr>
        <p:spPr>
          <a:xfrm>
            <a:off x="6072336" y="3178076"/>
            <a:ext cx="2433712" cy="63780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Fully autonomous, multi-agent systems with increasing business impact</a:t>
            </a:r>
            <a:endParaRPr lang="en-US" sz="1100" dirty="0"/>
          </a:p>
        </p:txBody>
      </p:sp>
      <p:sp>
        <p:nvSpPr>
          <p:cNvPr id="15" name="Text 10"/>
          <p:cNvSpPr/>
          <p:nvPr/>
        </p:nvSpPr>
        <p:spPr>
          <a:xfrm>
            <a:off x="496119" y="4117107"/>
            <a:ext cx="8608963" cy="2126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i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Source: AWS</a:t>
            </a:r>
            <a:endParaRPr lang="en-US" sz="1100" dirty="0"/>
          </a:p>
        </p:txBody>
      </p:sp>
      <p:pic>
        <p:nvPicPr>
          <p:cNvPr id="16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531688"/>
            <a:ext cx="977280" cy="255091"/>
          </a:xfrm>
          <a:prstGeom prst="roundRect">
            <a:avLst>
              <a:gd name="adj" fmla="val 18673"/>
            </a:avLst>
          </a:prstGeom>
          <a:solidFill>
            <a:srgbClr val="D9EDF2"/>
          </a:solidFill>
        </p:spPr>
      </p:sp>
      <p:sp>
        <p:nvSpPr>
          <p:cNvPr id="3" name="Text 1"/>
          <p:cNvSpPr/>
          <p:nvPr/>
        </p:nvSpPr>
        <p:spPr>
          <a:xfrm>
            <a:off x="581174" y="574179"/>
            <a:ext cx="1264369" cy="17011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ARCHITECTURE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843483"/>
            <a:ext cx="5693271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Key Components of an AI Agent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499071"/>
            <a:ext cx="2622724" cy="1591791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640" y="1645593"/>
            <a:ext cx="425276" cy="425276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619" y="1762497"/>
            <a:ext cx="191319" cy="19131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42640" y="2212628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Foundation Models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642640" y="2519139"/>
            <a:ext cx="2329681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Core intelligence driving reasoning and decision-making</a:t>
            </a:r>
            <a:endParaRPr lang="en-US" sz="1100" dirty="0"/>
          </a:p>
        </p:txBody>
      </p:sp>
      <p:sp>
        <p:nvSpPr>
          <p:cNvPr id="10" name="Shape 6"/>
          <p:cNvSpPr/>
          <p:nvPr/>
        </p:nvSpPr>
        <p:spPr>
          <a:xfrm>
            <a:off x="3260601" y="1499071"/>
            <a:ext cx="2622724" cy="1591791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122" y="1645593"/>
            <a:ext cx="425276" cy="425276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24101" y="1762497"/>
            <a:ext cx="191319" cy="19131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3407122" y="2212628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Orchestrator</a:t>
            </a:r>
            <a:endParaRPr lang="en-US" sz="1350" dirty="0"/>
          </a:p>
        </p:txBody>
      </p:sp>
      <p:sp>
        <p:nvSpPr>
          <p:cNvPr id="14" name="Text 8"/>
          <p:cNvSpPr/>
          <p:nvPr/>
        </p:nvSpPr>
        <p:spPr>
          <a:xfrm>
            <a:off x="3407122" y="2519139"/>
            <a:ext cx="2329681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Manages task flow and coordination between components</a:t>
            </a:r>
            <a:endParaRPr lang="en-US" sz="1100" dirty="0"/>
          </a:p>
        </p:txBody>
      </p:sp>
      <p:sp>
        <p:nvSpPr>
          <p:cNvPr id="15" name="Shape 9"/>
          <p:cNvSpPr/>
          <p:nvPr/>
        </p:nvSpPr>
        <p:spPr>
          <a:xfrm>
            <a:off x="6025083" y="1499071"/>
            <a:ext cx="2622724" cy="1591791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1605" y="1645593"/>
            <a:ext cx="425276" cy="425276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88584" y="1762497"/>
            <a:ext cx="191319" cy="191319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6171605" y="2212628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Tools</a:t>
            </a:r>
            <a:endParaRPr lang="en-US" sz="1350" dirty="0"/>
          </a:p>
        </p:txBody>
      </p:sp>
      <p:sp>
        <p:nvSpPr>
          <p:cNvPr id="19" name="Text 11"/>
          <p:cNvSpPr/>
          <p:nvPr/>
        </p:nvSpPr>
        <p:spPr>
          <a:xfrm>
            <a:off x="6171605" y="2519139"/>
            <a:ext cx="2329681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External APIs, databases, and code to extend capabilities</a:t>
            </a:r>
            <a:endParaRPr lang="en-US" sz="1100" dirty="0"/>
          </a:p>
        </p:txBody>
      </p:sp>
      <p:sp>
        <p:nvSpPr>
          <p:cNvPr id="20" name="Shape 12"/>
          <p:cNvSpPr/>
          <p:nvPr/>
        </p:nvSpPr>
        <p:spPr>
          <a:xfrm>
            <a:off x="496119" y="3232621"/>
            <a:ext cx="4004965" cy="1379190"/>
          </a:xfrm>
          <a:prstGeom prst="roundRect">
            <a:avLst>
              <a:gd name="adj" fmla="val 4317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640" y="3379143"/>
            <a:ext cx="425276" cy="425276"/>
          </a:xfrm>
          <a:prstGeom prst="rect">
            <a:avLst/>
          </a:prstGeom>
        </p:spPr>
      </p:pic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9619" y="3496047"/>
            <a:ext cx="191319" cy="191319"/>
          </a:xfrm>
          <a:prstGeom prst="rect">
            <a:avLst/>
          </a:prstGeom>
        </p:spPr>
      </p:pic>
      <p:sp>
        <p:nvSpPr>
          <p:cNvPr id="23" name="Text 13"/>
          <p:cNvSpPr/>
          <p:nvPr/>
        </p:nvSpPr>
        <p:spPr>
          <a:xfrm>
            <a:off x="642640" y="3946178"/>
            <a:ext cx="2273275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Knowledge &amp; Memory</a:t>
            </a:r>
            <a:endParaRPr lang="en-US" sz="1350" dirty="0"/>
          </a:p>
        </p:txBody>
      </p:sp>
      <p:sp>
        <p:nvSpPr>
          <p:cNvPr id="24" name="Text 14"/>
          <p:cNvSpPr/>
          <p:nvPr/>
        </p:nvSpPr>
        <p:spPr>
          <a:xfrm>
            <a:off x="642640" y="4252689"/>
            <a:ext cx="4169122" cy="2126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Access to information and ability to retain context</a:t>
            </a:r>
            <a:endParaRPr lang="en-US" sz="1100" dirty="0"/>
          </a:p>
        </p:txBody>
      </p:sp>
      <p:sp>
        <p:nvSpPr>
          <p:cNvPr id="25" name="Shape 15"/>
          <p:cNvSpPr/>
          <p:nvPr/>
        </p:nvSpPr>
        <p:spPr>
          <a:xfrm>
            <a:off x="4642842" y="3232621"/>
            <a:ext cx="4004965" cy="1379190"/>
          </a:xfrm>
          <a:prstGeom prst="roundRect">
            <a:avLst>
              <a:gd name="adj" fmla="val 4317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pic>
        <p:nvPicPr>
          <p:cNvPr id="26" name="Image 8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89363" y="3379143"/>
            <a:ext cx="425276" cy="425276"/>
          </a:xfrm>
          <a:prstGeom prst="rect">
            <a:avLst/>
          </a:prstGeom>
        </p:spPr>
      </p:pic>
      <p:pic>
        <p:nvPicPr>
          <p:cNvPr id="27" name="Image 9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06342" y="3496047"/>
            <a:ext cx="191319" cy="191319"/>
          </a:xfrm>
          <a:prstGeom prst="rect">
            <a:avLst/>
          </a:prstGeom>
        </p:spPr>
      </p:pic>
      <p:sp>
        <p:nvSpPr>
          <p:cNvPr id="28" name="Text 16"/>
          <p:cNvSpPr/>
          <p:nvPr/>
        </p:nvSpPr>
        <p:spPr>
          <a:xfrm>
            <a:off x="4789363" y="3946178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Autonomy</a:t>
            </a:r>
            <a:endParaRPr lang="en-US" sz="1350" dirty="0"/>
          </a:p>
        </p:txBody>
      </p:sp>
      <p:sp>
        <p:nvSpPr>
          <p:cNvPr id="29" name="Text 17"/>
          <p:cNvSpPr/>
          <p:nvPr/>
        </p:nvSpPr>
        <p:spPr>
          <a:xfrm>
            <a:off x="4789363" y="4252689"/>
            <a:ext cx="4169122" cy="2126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Triggers, planning, exception handling, and self-learning</a:t>
            </a:r>
            <a:endParaRPr lang="en-US" sz="1100" dirty="0"/>
          </a:p>
        </p:txBody>
      </p:sp>
      <p:pic>
        <p:nvPicPr>
          <p:cNvPr id="30" name="object 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209452" y="268114"/>
            <a:ext cx="545157" cy="166539"/>
          </a:xfrm>
          <a:prstGeom prst="roundRect">
            <a:avLst>
              <a:gd name="adj" fmla="val 19664"/>
            </a:avLst>
          </a:prstGeom>
          <a:noFill/>
          <a:ln w="4763">
            <a:solidFill>
              <a:srgbClr val="95CCD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1272629" y="302047"/>
            <a:ext cx="876002" cy="986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600" dirty="0">
                <a:solidFill>
                  <a:srgbClr val="95CCDA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TAXONOMY</a:t>
            </a:r>
            <a:endParaRPr lang="en-US" sz="600" dirty="0"/>
          </a:p>
        </p:txBody>
      </p:sp>
      <p:sp>
        <p:nvSpPr>
          <p:cNvPr id="4" name="Text 2"/>
          <p:cNvSpPr/>
          <p:nvPr/>
        </p:nvSpPr>
        <p:spPr>
          <a:xfrm>
            <a:off x="1209452" y="461442"/>
            <a:ext cx="2893814" cy="30450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90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Types of AI Agents</a:t>
            </a:r>
            <a:endParaRPr lang="en-US" sz="19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9452" y="941784"/>
            <a:ext cx="3243635" cy="324363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452" y="941784"/>
            <a:ext cx="3243635" cy="324363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695527" y="2440260"/>
            <a:ext cx="3243635" cy="24660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7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AI agents span a spectrum of complexity — from simple stimulus-response systems to sophisticated hybrid agents that learn and plan ahead.</a:t>
            </a:r>
            <a:endParaRPr lang="en-US" sz="750" dirty="0"/>
          </a:p>
        </p:txBody>
      </p:sp>
      <p:sp>
        <p:nvSpPr>
          <p:cNvPr id="8" name="Shape 4"/>
          <p:cNvSpPr/>
          <p:nvPr/>
        </p:nvSpPr>
        <p:spPr>
          <a:xfrm>
            <a:off x="1209452" y="4336182"/>
            <a:ext cx="2197001" cy="539130"/>
          </a:xfrm>
          <a:prstGeom prst="roundRect">
            <a:avLst>
              <a:gd name="adj" fmla="val 12720"/>
            </a:avLst>
          </a:prstGeom>
          <a:solidFill>
            <a:srgbClr val="FAF9F5"/>
          </a:solidFill>
          <a:ln w="14288">
            <a:solidFill>
              <a:srgbClr val="BFD3D8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164" y="4336182"/>
            <a:ext cx="57150" cy="53913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364010" y="4447877"/>
            <a:ext cx="1675507" cy="152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Reactive</a:t>
            </a:r>
            <a:endParaRPr lang="en-US" sz="950" dirty="0"/>
          </a:p>
        </p:txBody>
      </p:sp>
      <p:sp>
        <p:nvSpPr>
          <p:cNvPr id="11" name="Text 6"/>
          <p:cNvSpPr/>
          <p:nvPr/>
        </p:nvSpPr>
        <p:spPr>
          <a:xfrm>
            <a:off x="1364010" y="4640312"/>
            <a:ext cx="2387947" cy="1233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7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Instant response, no memory</a:t>
            </a:r>
            <a:endParaRPr lang="en-US" sz="750" dirty="0"/>
          </a:p>
        </p:txBody>
      </p:sp>
      <p:sp>
        <p:nvSpPr>
          <p:cNvPr id="12" name="Shape 7"/>
          <p:cNvSpPr/>
          <p:nvPr/>
        </p:nvSpPr>
        <p:spPr>
          <a:xfrm>
            <a:off x="3473425" y="4336182"/>
            <a:ext cx="2197001" cy="539130"/>
          </a:xfrm>
          <a:prstGeom prst="roundRect">
            <a:avLst>
              <a:gd name="adj" fmla="val 12720"/>
            </a:avLst>
          </a:prstGeom>
          <a:solidFill>
            <a:srgbClr val="FAF9F5"/>
          </a:solidFill>
          <a:ln w="14288">
            <a:solidFill>
              <a:srgbClr val="BFD3D8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138" y="4336182"/>
            <a:ext cx="57150" cy="53913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3627983" y="4447877"/>
            <a:ext cx="1675507" cy="152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Proactive</a:t>
            </a:r>
            <a:endParaRPr lang="en-US" sz="950" dirty="0"/>
          </a:p>
        </p:txBody>
      </p:sp>
      <p:sp>
        <p:nvSpPr>
          <p:cNvPr id="15" name="Text 9"/>
          <p:cNvSpPr/>
          <p:nvPr/>
        </p:nvSpPr>
        <p:spPr>
          <a:xfrm>
            <a:off x="3627983" y="4640312"/>
            <a:ext cx="2387947" cy="1233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7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Goal-driven, predictive</a:t>
            </a:r>
            <a:endParaRPr lang="en-US" sz="750" dirty="0"/>
          </a:p>
        </p:txBody>
      </p:sp>
      <p:sp>
        <p:nvSpPr>
          <p:cNvPr id="16" name="Shape 10"/>
          <p:cNvSpPr/>
          <p:nvPr/>
        </p:nvSpPr>
        <p:spPr>
          <a:xfrm>
            <a:off x="5737399" y="4336182"/>
            <a:ext cx="2197001" cy="539130"/>
          </a:xfrm>
          <a:prstGeom prst="roundRect">
            <a:avLst>
              <a:gd name="adj" fmla="val 12720"/>
            </a:avLst>
          </a:prstGeom>
          <a:solidFill>
            <a:srgbClr val="FAF9F5"/>
          </a:solidFill>
          <a:ln w="14288">
            <a:solidFill>
              <a:srgbClr val="BFD3D8"/>
            </a:solidFill>
            <a:prstDash val="solid"/>
          </a:ln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111" y="4336182"/>
            <a:ext cx="57150" cy="53913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5891957" y="4447877"/>
            <a:ext cx="1675507" cy="1522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Hybrid</a:t>
            </a:r>
            <a:endParaRPr lang="en-US" sz="950" dirty="0"/>
          </a:p>
        </p:txBody>
      </p:sp>
      <p:sp>
        <p:nvSpPr>
          <p:cNvPr id="19" name="Text 12"/>
          <p:cNvSpPr/>
          <p:nvPr/>
        </p:nvSpPr>
        <p:spPr>
          <a:xfrm>
            <a:off x="5891957" y="4640312"/>
            <a:ext cx="2387947" cy="1233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7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Adaptive, learning-enabled</a:t>
            </a:r>
            <a:endParaRPr lang="en-US" sz="750" dirty="0"/>
          </a:p>
        </p:txBody>
      </p:sp>
      <p:pic>
        <p:nvPicPr>
          <p:cNvPr id="20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992237"/>
            <a:ext cx="1145009" cy="255091"/>
          </a:xfrm>
          <a:prstGeom prst="roundRect">
            <a:avLst>
              <a:gd name="adj" fmla="val 18673"/>
            </a:avLst>
          </a:prstGeom>
          <a:solidFill>
            <a:srgbClr val="D9EDF2"/>
          </a:solidFill>
        </p:spPr>
      </p:sp>
      <p:sp>
        <p:nvSpPr>
          <p:cNvPr id="4" name="Text 1"/>
          <p:cNvSpPr/>
          <p:nvPr/>
        </p:nvSpPr>
        <p:spPr>
          <a:xfrm>
            <a:off x="581174" y="1034728"/>
            <a:ext cx="1432099" cy="17011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2025 AND BEYOND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304032"/>
            <a:ext cx="4001319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The "Year of Agents"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496119" y="1959620"/>
            <a:ext cx="4722763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2025 is being called the </a:t>
            </a:r>
            <a:r>
              <a:rPr lang="en-US" sz="11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"Year of Agents"</a:t>
            </a: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— a tipping point for agentic AI adoption across industries. </a:t>
            </a:r>
            <a:r>
              <a:rPr lang="en-US" sz="1100" i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(Source: UC Berkeley)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267519" y="2615133"/>
            <a:ext cx="4951363" cy="4678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33%</a:t>
            </a:r>
            <a:endParaRPr lang="en-US" sz="3650" dirty="0"/>
          </a:p>
        </p:txBody>
      </p:sp>
      <p:sp>
        <p:nvSpPr>
          <p:cNvPr id="8" name="Text 5"/>
          <p:cNvSpPr/>
          <p:nvPr/>
        </p:nvSpPr>
        <p:spPr>
          <a:xfrm>
            <a:off x="1597968" y="3260080"/>
            <a:ext cx="2290465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Enterprise Apps by 2028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267519" y="3566592"/>
            <a:ext cx="4951363" cy="2126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Gartner predicts one-third of enterprise software will include Agentic AI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496119" y="3938662"/>
            <a:ext cx="5179963" cy="2126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i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Source: AWS</a:t>
            </a:r>
            <a:endParaRPr lang="en-US" sz="1100" dirty="0"/>
          </a:p>
        </p:txBody>
      </p:sp>
      <p:pic>
        <p:nvPicPr>
          <p:cNvPr id="11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181100"/>
            <a:ext cx="953542" cy="264616"/>
          </a:xfrm>
          <a:prstGeom prst="roundRect">
            <a:avLst>
              <a:gd name="adj" fmla="val 18001"/>
            </a:avLst>
          </a:prstGeom>
          <a:noFill/>
          <a:ln w="4763">
            <a:solidFill>
              <a:srgbClr val="95CCD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85936" y="1228353"/>
            <a:ext cx="1231106" cy="17011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850" dirty="0">
                <a:solidFill>
                  <a:srgbClr val="95CCDA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APPLICATIONS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502420"/>
            <a:ext cx="7212360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Real-World Applications Across Industries</a:t>
            </a:r>
            <a:endParaRPr lang="en-US" sz="2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2158008"/>
            <a:ext cx="1104900" cy="6828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96119" y="3018011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Customer Service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96119" y="3324523"/>
            <a:ext cx="1905000" cy="63780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Intelligent contact centers and automated client onboarding at scale</a:t>
            </a:r>
            <a:endParaRPr lang="en-US" sz="11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298" y="2158008"/>
            <a:ext cx="1104900" cy="68282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2578298" y="3018011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Software Engineering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2578298" y="3324523"/>
            <a:ext cx="1905074" cy="63780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Code generation and AI-powered development — GitHub Copilot, Devin</a:t>
            </a:r>
            <a:endParaRPr lang="en-US" sz="11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553" y="2158008"/>
            <a:ext cx="1104900" cy="68282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660553" y="3018011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Finance</a:t>
            </a:r>
            <a:endParaRPr lang="en-US" sz="1350" dirty="0"/>
          </a:p>
        </p:txBody>
      </p:sp>
      <p:sp>
        <p:nvSpPr>
          <p:cNvPr id="13" name="Text 8"/>
          <p:cNvSpPr/>
          <p:nvPr/>
        </p:nvSpPr>
        <p:spPr>
          <a:xfrm>
            <a:off x="4660553" y="3324523"/>
            <a:ext cx="1905074" cy="63780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Investment research assistants and real-time fraud detection</a:t>
            </a:r>
            <a:endParaRPr lang="en-US" sz="110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807" y="2158008"/>
            <a:ext cx="1104900" cy="682823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742807" y="3018011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Healthcare</a:t>
            </a:r>
            <a:endParaRPr lang="en-US" sz="1350" dirty="0"/>
          </a:p>
        </p:txBody>
      </p:sp>
      <p:sp>
        <p:nvSpPr>
          <p:cNvPr id="16" name="Text 10"/>
          <p:cNvSpPr/>
          <p:nvPr/>
        </p:nvSpPr>
        <p:spPr>
          <a:xfrm>
            <a:off x="6742807" y="3324523"/>
            <a:ext cx="1905074" cy="63780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Clinical workflow automation and personalized patient engagement</a:t>
            </a:r>
            <a:endParaRPr lang="en-US" sz="1100" dirty="0"/>
          </a:p>
        </p:txBody>
      </p:sp>
      <p:pic>
        <p:nvPicPr>
          <p:cNvPr id="1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27336" y="333673"/>
            <a:ext cx="651793" cy="180008"/>
          </a:xfrm>
          <a:prstGeom prst="roundRect">
            <a:avLst>
              <a:gd name="adj" fmla="val 20260"/>
            </a:avLst>
          </a:prstGeom>
          <a:solidFill>
            <a:srgbClr val="D9EDF2"/>
          </a:solidFill>
        </p:spPr>
      </p:sp>
      <p:sp>
        <p:nvSpPr>
          <p:cNvPr id="3" name="Text 1"/>
          <p:cNvSpPr/>
          <p:nvPr/>
        </p:nvSpPr>
        <p:spPr>
          <a:xfrm>
            <a:off x="892448" y="366192"/>
            <a:ext cx="978768" cy="1149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DISTINCTION</a:t>
            </a:r>
            <a:endParaRPr lang="en-US" sz="650" dirty="0"/>
          </a:p>
        </p:txBody>
      </p:sp>
      <p:sp>
        <p:nvSpPr>
          <p:cNvPr id="4" name="Text 2"/>
          <p:cNvSpPr/>
          <p:nvPr/>
        </p:nvSpPr>
        <p:spPr>
          <a:xfrm>
            <a:off x="827336" y="546869"/>
            <a:ext cx="3441427" cy="3391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AI Agents vs. Agentic AI</a:t>
            </a:r>
            <a:endParaRPr lang="en-US" sz="2100" dirty="0"/>
          </a:p>
        </p:txBody>
      </p:sp>
      <p:sp>
        <p:nvSpPr>
          <p:cNvPr id="5" name="Shape 3"/>
          <p:cNvSpPr/>
          <p:nvPr/>
        </p:nvSpPr>
        <p:spPr>
          <a:xfrm>
            <a:off x="827336" y="2301776"/>
            <a:ext cx="1764581" cy="1216968"/>
          </a:xfrm>
          <a:prstGeom prst="roundRect">
            <a:avLst>
              <a:gd name="adj" fmla="val 5635"/>
            </a:avLst>
          </a:prstGeom>
          <a:solidFill>
            <a:srgbClr val="FAF9F5"/>
          </a:solidFill>
          <a:ln w="14288">
            <a:solidFill>
              <a:srgbClr val="BFD3D8"/>
            </a:solidFill>
            <a:prstDash val="solid"/>
          </a:ln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048" y="2301776"/>
            <a:ext cx="57150" cy="121696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92981" y="2424559"/>
            <a:ext cx="1813917" cy="1695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AI Agents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992981" y="2677120"/>
            <a:ext cx="1476152" cy="57507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Individual entities designed for </a:t>
            </a:r>
            <a:r>
              <a:rPr lang="en-US" sz="85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specific tasks</a:t>
            </a: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— like a chatbot handling customer queries. Focused and task-bound.</a:t>
            </a:r>
            <a:endParaRPr lang="en-US" sz="850" dirty="0"/>
          </a:p>
        </p:txBody>
      </p:sp>
      <p:sp>
        <p:nvSpPr>
          <p:cNvPr id="9" name="Shape 6"/>
          <p:cNvSpPr/>
          <p:nvPr/>
        </p:nvSpPr>
        <p:spPr>
          <a:xfrm>
            <a:off x="2674962" y="2301776"/>
            <a:ext cx="1764581" cy="1216968"/>
          </a:xfrm>
          <a:prstGeom prst="roundRect">
            <a:avLst>
              <a:gd name="adj" fmla="val 5635"/>
            </a:avLst>
          </a:prstGeom>
          <a:solidFill>
            <a:srgbClr val="FAF9F5"/>
          </a:solidFill>
          <a:ln w="14288">
            <a:solidFill>
              <a:srgbClr val="BFD3D8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0675" y="2301776"/>
            <a:ext cx="57150" cy="121696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2840608" y="2424559"/>
            <a:ext cx="1813917" cy="1695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Agentic AI</a:t>
            </a:r>
            <a:endParaRPr lang="en-US" sz="1050" dirty="0"/>
          </a:p>
        </p:txBody>
      </p:sp>
      <p:sp>
        <p:nvSpPr>
          <p:cNvPr id="12" name="Text 8"/>
          <p:cNvSpPr/>
          <p:nvPr/>
        </p:nvSpPr>
        <p:spPr>
          <a:xfrm>
            <a:off x="2840608" y="2677120"/>
            <a:ext cx="1476152" cy="71884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 </a:t>
            </a:r>
            <a:r>
              <a:rPr lang="en-US" sz="85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"conductor"</a:t>
            </a: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that integrates multiple agents to orchestrate complex, multi-step processes — offering higher autonomy and scalability.</a:t>
            </a:r>
            <a:endParaRPr lang="en-US" sz="8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071" y="1104156"/>
            <a:ext cx="3612207" cy="3612207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071" y="1104156"/>
            <a:ext cx="3612207" cy="3612207"/>
          </a:xfrm>
          <a:prstGeom prst="rect">
            <a:avLst/>
          </a:prstGeom>
        </p:spPr>
      </p:pic>
      <p:pic>
        <p:nvPicPr>
          <p:cNvPr id="15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131391"/>
            <a:ext cx="728811" cy="264616"/>
          </a:xfrm>
          <a:prstGeom prst="roundRect">
            <a:avLst>
              <a:gd name="adj" fmla="val 18001"/>
            </a:avLst>
          </a:prstGeom>
          <a:noFill/>
          <a:ln w="4763">
            <a:solidFill>
              <a:srgbClr val="95CCD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85936" y="1178644"/>
            <a:ext cx="1006376" cy="17011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850" dirty="0">
                <a:solidFill>
                  <a:srgbClr val="95CCDA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PATTERNS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452711"/>
            <a:ext cx="6703888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Building Effective Agents: Key Patterns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2108299"/>
            <a:ext cx="2622724" cy="1903809"/>
          </a:xfrm>
          <a:prstGeom prst="roundRect">
            <a:avLst>
              <a:gd name="adj" fmla="val 3128"/>
            </a:avLst>
          </a:prstGeom>
          <a:solidFill>
            <a:srgbClr val="FAF9F5"/>
          </a:solidFill>
          <a:ln w="19050">
            <a:solidFill>
              <a:srgbClr val="BFD3D8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15169" y="2127349"/>
            <a:ext cx="2584624" cy="425276"/>
          </a:xfrm>
          <a:prstGeom prst="roundRect">
            <a:avLst>
              <a:gd name="adj" fmla="val 8626"/>
            </a:avLst>
          </a:prstGeom>
          <a:solidFill>
            <a:srgbClr val="D9EDF2"/>
          </a:solidFill>
        </p:spPr>
      </p:sp>
      <p:sp>
        <p:nvSpPr>
          <p:cNvPr id="7" name="Text 5"/>
          <p:cNvSpPr/>
          <p:nvPr/>
        </p:nvSpPr>
        <p:spPr>
          <a:xfrm>
            <a:off x="1472580" y="2204665"/>
            <a:ext cx="441201" cy="265807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1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656927" y="2694384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Orchestrator-Workers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656927" y="3000896"/>
            <a:ext cx="2301106" cy="85040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 central orchestrator delegates tasks to specialized worker agents — ideal for complex, multi-step workflows.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3260601" y="2108299"/>
            <a:ext cx="2622724" cy="1903809"/>
          </a:xfrm>
          <a:prstGeom prst="roundRect">
            <a:avLst>
              <a:gd name="adj" fmla="val 3128"/>
            </a:avLst>
          </a:prstGeom>
          <a:solidFill>
            <a:srgbClr val="FAF9F5"/>
          </a:solidFill>
          <a:ln w="19050">
            <a:solidFill>
              <a:srgbClr val="BFD3D8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3279651" y="2127349"/>
            <a:ext cx="2584624" cy="425276"/>
          </a:xfrm>
          <a:prstGeom prst="roundRect">
            <a:avLst>
              <a:gd name="adj" fmla="val 8626"/>
            </a:avLst>
          </a:prstGeom>
          <a:solidFill>
            <a:srgbClr val="D9EDF2"/>
          </a:solidFill>
        </p:spPr>
      </p:sp>
      <p:sp>
        <p:nvSpPr>
          <p:cNvPr id="12" name="Text 10"/>
          <p:cNvSpPr/>
          <p:nvPr/>
        </p:nvSpPr>
        <p:spPr>
          <a:xfrm>
            <a:off x="4237062" y="2204665"/>
            <a:ext cx="441201" cy="265807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2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3421410" y="2694384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Evaluator-Optimizer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3421410" y="3000896"/>
            <a:ext cx="2301106" cy="85040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Agents that </a:t>
            </a:r>
            <a:r>
              <a:rPr lang="en-US" sz="11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self-reflect and refine</a:t>
            </a: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their own outputs, continuously improving quality through feedback loops.</a:t>
            </a:r>
            <a:endParaRPr lang="en-US" sz="1100" dirty="0"/>
          </a:p>
        </p:txBody>
      </p:sp>
      <p:sp>
        <p:nvSpPr>
          <p:cNvPr id="15" name="Shape 13"/>
          <p:cNvSpPr/>
          <p:nvPr/>
        </p:nvSpPr>
        <p:spPr>
          <a:xfrm>
            <a:off x="6025083" y="2108299"/>
            <a:ext cx="2622724" cy="1903809"/>
          </a:xfrm>
          <a:prstGeom prst="roundRect">
            <a:avLst>
              <a:gd name="adj" fmla="val 3128"/>
            </a:avLst>
          </a:prstGeom>
          <a:solidFill>
            <a:srgbClr val="FAF9F5"/>
          </a:solidFill>
          <a:ln w="19050">
            <a:solidFill>
              <a:srgbClr val="BFD3D8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6044133" y="2127349"/>
            <a:ext cx="2584624" cy="425276"/>
          </a:xfrm>
          <a:prstGeom prst="roundRect">
            <a:avLst>
              <a:gd name="adj" fmla="val 8626"/>
            </a:avLst>
          </a:prstGeom>
          <a:solidFill>
            <a:srgbClr val="D9EDF2"/>
          </a:solidFill>
        </p:spPr>
      </p:sp>
      <p:sp>
        <p:nvSpPr>
          <p:cNvPr id="17" name="Text 15"/>
          <p:cNvSpPr/>
          <p:nvPr/>
        </p:nvSpPr>
        <p:spPr>
          <a:xfrm>
            <a:off x="7001545" y="2204665"/>
            <a:ext cx="441201" cy="265807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3</a:t>
            </a:r>
            <a:endParaRPr lang="en-US" sz="1650" dirty="0"/>
          </a:p>
        </p:txBody>
      </p:sp>
      <p:sp>
        <p:nvSpPr>
          <p:cNvPr id="18" name="Text 16"/>
          <p:cNvSpPr/>
          <p:nvPr/>
        </p:nvSpPr>
        <p:spPr>
          <a:xfrm>
            <a:off x="6185892" y="2694384"/>
            <a:ext cx="2395984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Parallelization &amp; Routing</a:t>
            </a:r>
            <a:endParaRPr lang="en-US" sz="1350" dirty="0"/>
          </a:p>
        </p:txBody>
      </p:sp>
      <p:sp>
        <p:nvSpPr>
          <p:cNvPr id="19" name="Text 17"/>
          <p:cNvSpPr/>
          <p:nvPr/>
        </p:nvSpPr>
        <p:spPr>
          <a:xfrm>
            <a:off x="6185892" y="3000896"/>
            <a:ext cx="2301106" cy="63780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Efficiently </a:t>
            </a:r>
            <a:r>
              <a:rPr lang="en-US" sz="11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distributes tasks</a:t>
            </a: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across agents and routes them to the right specialist for maximum throughput.</a:t>
            </a:r>
            <a:endParaRPr lang="en-US" sz="1100" dirty="0"/>
          </a:p>
        </p:txBody>
      </p:sp>
      <p:pic>
        <p:nvPicPr>
          <p:cNvPr id="20" name="object 7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3320</Words>
  <Application>WPS Presentation</Application>
  <PresentationFormat>On-screen Show (16:9)</PresentationFormat>
  <Paragraphs>157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SimSun</vt:lpstr>
      <vt:lpstr>Wingdings</vt:lpstr>
      <vt:lpstr>Host Grotesk Medium</vt:lpstr>
      <vt:lpstr>Host Grotesk Medium</vt:lpstr>
      <vt:lpstr>Host Grotesk Medium</vt:lpstr>
      <vt:lpstr>Roboto</vt:lpstr>
      <vt:lpstr>Roboto</vt:lpstr>
      <vt:lpstr>Roboto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saswanthika muralikrishna</dc:creator>
  <cp:lastModifiedBy>THILAGARANI. P SNS</cp:lastModifiedBy>
  <cp:revision>3</cp:revision>
  <dcterms:created xsi:type="dcterms:W3CDTF">2026-05-20T08:13:00Z</dcterms:created>
  <dcterms:modified xsi:type="dcterms:W3CDTF">2026-05-20T08:57:44Z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8A9E4DD7A6754BFBABEF46FBA44ADEFF_12</vt:lpwstr>
  </property>
  <property fmtid="{D5CDD505-2E9C-101B-9397-08002B2CF9AE}" pid="3" name="KSOProductBuildVer">
    <vt:lpwstr>1033-12.1.0.26372</vt:lpwstr>
  </property>
</Properties>
</file>