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5.svg" ContentType="image/svg+xml"/>
  <Override PartName="/ppt/media/image18.svg" ContentType="image/svg+xml"/>
  <Override PartName="/ppt/media/image21.svg" ContentType="image/svg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Host Grotesk Medium" panose="020B0504030402000203" pitchFamily="34" charset="0"/>
      <p:regular r:id="rId17"/>
    </p:embeddedFont>
    <p:embeddedFont>
      <p:font typeface="Host Grotesk Medium" panose="020B0504030402000203" pitchFamily="34" charset="-122"/>
      <p:regular r:id="rId18"/>
    </p:embeddedFont>
    <p:embeddedFont>
      <p:font typeface="Host Grotesk Medium" panose="020B0504030402000203" pitchFamily="34" charset="-120"/>
      <p:regular r:id="rId19"/>
    </p:embeddedFont>
    <p:embeddedFont>
      <p:font typeface="Roboto" panose="02000000000000000000" pitchFamily="34" charset="0"/>
      <p:regular r:id="rId20"/>
      <p:bold r:id="rId21"/>
    </p:embeddedFont>
    <p:embeddedFont>
      <p:font typeface="Roboto" panose="02000000000000000000" pitchFamily="34" charset="-122"/>
      <p:regular r:id="rId22"/>
      <p:bold r:id="rId23"/>
    </p:embeddedFont>
    <p:embeddedFont>
      <p:font typeface="Roboto" panose="02000000000000000000" pitchFamily="34" charset="-120"/>
      <p:regular r:id="rId24"/>
      <p:bold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9" d="100"/>
          <a:sy n="79" d="100"/>
        </p:scale>
        <p:origin x="9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  <p:txBody>
          <a:bodyPr/>
          <a:lstStyle/>
          <a:p>
            <a:endParaRPr lang="en-I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.png"/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sv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2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313631"/>
            <a:ext cx="4819724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Dawn of Multimodal AI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969219"/>
            <a:ext cx="4722763" cy="122277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Seeing, Hearing, and Understanding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3925119" y="3404592"/>
            <a:ext cx="4722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AI is evolving beyond text — learning to perceive the world the way humans do.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41375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Embracing the Multimodal Future</a:t>
            </a:r>
            <a:endParaRPr lang="en-US" sz="2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250" y="1744340"/>
            <a:ext cx="212601" cy="2126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385816" y="1739950"/>
            <a:ext cx="2434605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Transforming Interaction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4385816" y="2046461"/>
            <a:ext cx="4262065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Multimodal AI is reshaping how we communicate with technology — more naturally, more intuitively, and with far greater depth.</a:t>
            </a:r>
            <a:endParaRPr lang="en-US" sz="11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250" y="2759571"/>
            <a:ext cx="212601" cy="2126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85816" y="275518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Accelerating Progress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4385816" y="3061692"/>
            <a:ext cx="4262065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The journey from text-only to truly perceptive AI is not a distant vision — it is happening now, at remarkable speed.</a:t>
            </a:r>
            <a:endParaRPr lang="en-US" sz="11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250" y="3774802"/>
            <a:ext cx="212601" cy="2126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385816" y="3770412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Your Opportunity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4385816" y="4076923"/>
            <a:ext cx="4262065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The question is no longer </a:t>
            </a:r>
            <a:r>
              <a:rPr lang="en-US" sz="1100" i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if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multimodal AI will change your field — it's what </a:t>
            </a:r>
            <a:r>
              <a:rPr lang="en-US" sz="110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you</a:t>
            </a: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will build with it.</a:t>
            </a:r>
            <a:endParaRPr lang="en-US" sz="1100" dirty="0"/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38304" y="95973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14226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Beyond Text: The Multimodal Revolution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812801"/>
            <a:ext cx="2290465" cy="1449958"/>
          </a:xfrm>
          <a:prstGeom prst="roundRect">
            <a:avLst>
              <a:gd name="adj" fmla="val 4106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640" y="1959322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Limitation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42640" y="2265834"/>
            <a:ext cx="1997422" cy="85040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Text-only AI misses the richness of images, audio, and video — the primary ways humans communicate.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2928342" y="1812801"/>
            <a:ext cx="2290539" cy="1449958"/>
          </a:xfrm>
          <a:prstGeom prst="roundRect">
            <a:avLst>
              <a:gd name="adj" fmla="val 4106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74863" y="1959322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Breakthrough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74863" y="2265834"/>
            <a:ext cx="1997497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Multimodal AI combines text, images, audio, and video into a unified understanding.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6119" y="3404518"/>
            <a:ext cx="4722763" cy="1024756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640" y="3551039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The Promise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640" y="3857551"/>
            <a:ext cx="4429720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More human-like interaction — AI that sees, hears, and truly comprehends context.</a:t>
            </a:r>
            <a:endParaRPr lang="en-US" sz="1100" dirty="0"/>
          </a:p>
        </p:txBody>
      </p:sp>
      <p:pic>
        <p:nvPicPr>
          <p:cNvPr id="1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5518398" cy="3529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Key Technologies Driving Multimodality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2083668"/>
            <a:ext cx="3759622" cy="60870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Three breakthrough technologies are converging to make multimodal AI a reality. Each addresses a different layer of the challenge — from understanding visual content, to flexible cross-modal generation, to producing high-quality media outputs.</a:t>
            </a:r>
            <a:endParaRPr lang="en-US" sz="850" dirty="0"/>
          </a:p>
        </p:txBody>
      </p:sp>
      <p:sp>
        <p:nvSpPr>
          <p:cNvPr id="6" name="Text 2"/>
          <p:cNvSpPr/>
          <p:nvPr/>
        </p:nvSpPr>
        <p:spPr>
          <a:xfrm>
            <a:off x="4714503" y="2773338"/>
            <a:ext cx="3759622" cy="82383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12000"/>
              </a:lnSpc>
              <a:buSzPct val="100000"/>
              <a:buChar char="•"/>
            </a:pP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Vision-Language Models (VLMs)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bridge the gap between pixels and meaning</a:t>
            </a:r>
            <a:endParaRPr lang="en-US" sz="850" dirty="0"/>
          </a:p>
          <a:p>
            <a:pPr marL="342900" indent="-342900" algn="l">
              <a:lnSpc>
                <a:spcPct val="112000"/>
              </a:lnSpc>
              <a:buSzPct val="100000"/>
              <a:buChar char="•"/>
            </a:pP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Any-to-Any Models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like NExT-GPT enable seamless cross-modal generation</a:t>
            </a:r>
            <a:endParaRPr lang="en-US" sz="850" dirty="0"/>
          </a:p>
          <a:p>
            <a:pPr marL="342900" indent="-342900" algn="l">
              <a:lnSpc>
                <a:spcPct val="112000"/>
              </a:lnSpc>
              <a:buSzPct val="100000"/>
              <a:buChar char="•"/>
            </a:pPr>
            <a:r>
              <a:rPr lang="en-US" sz="850" b="1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Diffusion Models</a:t>
            </a: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power photorealistic image and video synthesis</a:t>
            </a:r>
            <a:endParaRPr lang="en-US" sz="850" dirty="0"/>
          </a:p>
        </p:txBody>
      </p:sp>
      <p:pic>
        <p:nvPicPr>
          <p:cNvPr id="9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01948"/>
            <a:ext cx="774650" cy="255091"/>
          </a:xfrm>
          <a:prstGeom prst="roundRect">
            <a:avLst>
              <a:gd name="adj" fmla="val 18673"/>
            </a:avLst>
          </a:prstGeom>
          <a:solidFill>
            <a:srgbClr val="D9EDF2"/>
          </a:solidFill>
        </p:spPr>
      </p:sp>
      <p:sp>
        <p:nvSpPr>
          <p:cNvPr id="3" name="Text 1"/>
          <p:cNvSpPr/>
          <p:nvPr/>
        </p:nvSpPr>
        <p:spPr>
          <a:xfrm>
            <a:off x="581174" y="744438"/>
            <a:ext cx="1061740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USE CASE 1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013743"/>
            <a:ext cx="7094041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Intelligent Content Analysis &amp; Generation</a:t>
            </a:r>
            <a:endParaRPr lang="en-US" sz="2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669331"/>
            <a:ext cx="2312566" cy="142927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96119" y="3275781"/>
            <a:ext cx="3987254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Azure Multimodal AI + LLM Processing Accelerator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96119" y="3803749"/>
            <a:ext cx="3987254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Build production-grade pipelines for summarization, classification, and enrichment — turning raw multimodal data into structured, actionable insight at scale.</a:t>
            </a:r>
            <a:endParaRPr lang="en-US" sz="11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53" y="1669331"/>
            <a:ext cx="2312640" cy="142927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660553" y="3275781"/>
            <a:ext cx="3486820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GILL — Generating Images with LLMs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4660553" y="3582293"/>
            <a:ext cx="3987329" cy="63780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Fuses large language models with image generation and retrieval, enabling AI to create and reference visuals contextually within a conversation.</a:t>
            </a:r>
            <a:endParaRPr lang="en-US" sz="1100" dirty="0"/>
          </a:p>
        </p:txBody>
      </p:sp>
      <p:pic>
        <p:nvPicPr>
          <p:cNvPr id="11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641425"/>
            <a:ext cx="4722763" cy="122277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From Data Overload to Insight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496119" y="3076798"/>
            <a:ext cx="4722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Multimodal AI cuts through complexity — extracting meaning from documents, images, and mixed media in seconds.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2901" y="371549"/>
            <a:ext cx="738411" cy="239316"/>
          </a:xfrm>
          <a:prstGeom prst="roundRect">
            <a:avLst>
              <a:gd name="adj" fmla="val 18971"/>
            </a:avLst>
          </a:prstGeom>
          <a:solidFill>
            <a:srgbClr val="D9EDF2"/>
          </a:solidFill>
        </p:spPr>
      </p:sp>
      <p:sp>
        <p:nvSpPr>
          <p:cNvPr id="3" name="Text 1"/>
          <p:cNvSpPr/>
          <p:nvPr/>
        </p:nvSpPr>
        <p:spPr>
          <a:xfrm>
            <a:off x="553938" y="412031"/>
            <a:ext cx="1033537" cy="1583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USE CASE 2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73075" y="662305"/>
            <a:ext cx="4574540" cy="422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Interactive Presentations &amp; Communication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901" y="1548780"/>
            <a:ext cx="5213449" cy="295423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020767" y="1422722"/>
            <a:ext cx="2655094" cy="1637779"/>
          </a:xfrm>
          <a:prstGeom prst="roundRect">
            <a:avLst>
              <a:gd name="adj" fmla="val 5583"/>
            </a:avLst>
          </a:prstGeom>
          <a:solidFill>
            <a:srgbClr val="FAF9F5"/>
          </a:solidFill>
          <a:ln w="19050">
            <a:solidFill>
              <a:srgbClr val="BFD3D8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717" y="1422722"/>
            <a:ext cx="76200" cy="163777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32029" y="1576834"/>
            <a:ext cx="2146176" cy="2111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PresentAgent-2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6232029" y="1916683"/>
            <a:ext cx="2289721" cy="98970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Generates full presentation videos from natural language queries — incorporating research, multimodal media, and interactive Q&amp;A in one seamless workflow.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6020767" y="3189238"/>
            <a:ext cx="2655094" cy="1439838"/>
          </a:xfrm>
          <a:prstGeom prst="roundRect">
            <a:avLst>
              <a:gd name="adj" fmla="val 6351"/>
            </a:avLst>
          </a:prstGeom>
          <a:solidFill>
            <a:srgbClr val="FAF9F5"/>
          </a:solidFill>
          <a:ln w="19050">
            <a:solidFill>
              <a:srgbClr val="BFD3D8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717" y="3189238"/>
            <a:ext cx="76200" cy="143983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232029" y="3343349"/>
            <a:ext cx="2146176" cy="2111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Multimodal Router</a:t>
            </a:r>
            <a:endParaRPr lang="en-US" sz="1300" dirty="0"/>
          </a:p>
        </p:txBody>
      </p:sp>
      <p:sp>
        <p:nvSpPr>
          <p:cNvPr id="13" name="Text 8"/>
          <p:cNvSpPr/>
          <p:nvPr/>
        </p:nvSpPr>
        <p:spPr>
          <a:xfrm>
            <a:off x="6232029" y="3683198"/>
            <a:ext cx="2289721" cy="79176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Intelligently routes each request to the best model (VLM or LLM) — optimizing for quality, latency, and cost automatically.</a:t>
            </a:r>
            <a:endParaRPr lang="en-US" sz="1050" dirty="0"/>
          </a:p>
        </p:txBody>
      </p:sp>
      <p:pic>
        <p:nvPicPr>
          <p:cNvPr id="14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4239" y="2021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641425"/>
            <a:ext cx="4722763" cy="122277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Engage, Inform, Interact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496119" y="3076798"/>
            <a:ext cx="4722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The next generation of communication is multimodal — dynamic, responsive, and deeply personalized.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73262"/>
            <a:ext cx="1236315" cy="255091"/>
          </a:xfrm>
          <a:prstGeom prst="roundRect">
            <a:avLst>
              <a:gd name="adj" fmla="val 18673"/>
            </a:avLst>
          </a:prstGeom>
          <a:solidFill>
            <a:srgbClr val="D9EDF2"/>
          </a:solidFill>
        </p:spPr>
      </p:sp>
      <p:sp>
        <p:nvSpPr>
          <p:cNvPr id="3" name="Text 1"/>
          <p:cNvSpPr/>
          <p:nvPr/>
        </p:nvSpPr>
        <p:spPr>
          <a:xfrm>
            <a:off x="581174" y="1015752"/>
            <a:ext cx="1523405" cy="1701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THE FUTURE IS NOW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85056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Seamless Integration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940644"/>
            <a:ext cx="2622724" cy="2229594"/>
          </a:xfrm>
          <a:prstGeom prst="roundRect">
            <a:avLst>
              <a:gd name="adj" fmla="val 26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640" y="2087166"/>
            <a:ext cx="425276" cy="425276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19" y="2204070"/>
            <a:ext cx="191319" cy="1913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2640" y="265420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Transfusion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642640" y="2960712"/>
            <a:ext cx="2329681" cy="106300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 single unified model generating state-of-the-art text and images, handling interleaved multimodal data natively — no separate pipelines needed.</a:t>
            </a:r>
            <a:endParaRPr lang="en-US" sz="1100" dirty="0"/>
          </a:p>
        </p:txBody>
      </p:sp>
      <p:sp>
        <p:nvSpPr>
          <p:cNvPr id="10" name="Shape 6"/>
          <p:cNvSpPr/>
          <p:nvPr/>
        </p:nvSpPr>
        <p:spPr>
          <a:xfrm>
            <a:off x="3260601" y="1940644"/>
            <a:ext cx="2622724" cy="2229594"/>
          </a:xfrm>
          <a:prstGeom prst="roundRect">
            <a:avLst>
              <a:gd name="adj" fmla="val 26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122" y="2087166"/>
            <a:ext cx="425276" cy="425276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4101" y="2204070"/>
            <a:ext cx="191319" cy="19131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407122" y="265420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LlamaIndex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3407122" y="2960712"/>
            <a:ext cx="2329681" cy="106300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A framework for building LLM-powered agents over your own data, enabling rich multimodal workflows with retrieval, reasoning, and generation.</a:t>
            </a:r>
            <a:endParaRPr lang="en-US" sz="1100" dirty="0"/>
          </a:p>
        </p:txBody>
      </p:sp>
      <p:sp>
        <p:nvSpPr>
          <p:cNvPr id="15" name="Shape 9"/>
          <p:cNvSpPr/>
          <p:nvPr/>
        </p:nvSpPr>
        <p:spPr>
          <a:xfrm>
            <a:off x="6025083" y="1940644"/>
            <a:ext cx="2622724" cy="2229594"/>
          </a:xfrm>
          <a:prstGeom prst="roundRect">
            <a:avLst>
              <a:gd name="adj" fmla="val 26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605" y="2087166"/>
            <a:ext cx="425276" cy="425276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8584" y="2204070"/>
            <a:ext cx="191319" cy="191319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6171605" y="265420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Unified Workflows</a:t>
            </a:r>
            <a:endParaRPr lang="en-US" sz="1350" dirty="0"/>
          </a:p>
        </p:txBody>
      </p:sp>
      <p:sp>
        <p:nvSpPr>
          <p:cNvPr id="19" name="Text 11"/>
          <p:cNvSpPr/>
          <p:nvPr/>
        </p:nvSpPr>
        <p:spPr>
          <a:xfrm>
            <a:off x="6171605" y="2960712"/>
            <a:ext cx="2329681" cy="85040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Together, these tools enable end-to-end multimodal pipelines — from ingestion to insight to output — with minimal friction.</a:t>
            </a:r>
            <a:endParaRPr lang="en-US" sz="1100" dirty="0"/>
          </a:p>
        </p:txBody>
      </p:sp>
      <p:pic>
        <p:nvPicPr>
          <p:cNvPr id="20" name="object 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641425"/>
            <a:ext cx="4722763" cy="122277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2E3C4E"/>
                </a:solidFill>
                <a:latin typeface="Host Grotesk Medium" panose="020B0504030402000203" pitchFamily="34" charset="0"/>
                <a:ea typeface="Host Grotesk Medium" panose="020B0504030402000203" pitchFamily="34" charset="-122"/>
                <a:cs typeface="Host Grotesk Medium" panose="020B0504030402000203" pitchFamily="34" charset="-120"/>
              </a:rPr>
              <a:t>AI That Understands Your World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496119" y="3076798"/>
            <a:ext cx="4722763" cy="42520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When AI perceives text, images, and video together, it stops being a tool — and starts being a partner.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3071</Words>
  <Application>WPS Presentation</Application>
  <PresentationFormat>On-screen Show (16:9)</PresentationFormat>
  <Paragraphs>94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Host Grotesk Medium</vt:lpstr>
      <vt:lpstr>Host Grotesk Medium</vt:lpstr>
      <vt:lpstr>Host Grotesk Medium</vt:lpstr>
      <vt:lpstr>Roboto</vt:lpstr>
      <vt:lpstr>Roboto</vt:lpstr>
      <vt:lpstr>Roboto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saswanthika muralikrishna</dc:creator>
  <cp:lastModifiedBy>THILAGARANI. P SNS</cp:lastModifiedBy>
  <cp:revision>3</cp:revision>
  <dcterms:created xsi:type="dcterms:W3CDTF">2026-05-20T08:32:00Z</dcterms:created>
  <dcterms:modified xsi:type="dcterms:W3CDTF">2026-05-20T08:59:06Z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04AB92D09CA24FE38764C3902CB23587_12</vt:lpwstr>
  </property>
  <property fmtid="{D5CDD505-2E9C-101B-9397-08002B2CF9AE}" pid="3" name="KSOProductBuildVer">
    <vt:lpwstr>1033-12.1.0.26372</vt:lpwstr>
  </property>
</Properties>
</file>