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7.svg" ContentType="image/svg+xml"/>
  <Override PartName="/ppt/media/image21.svg" ContentType="image/svg+xml"/>
  <Override PartName="/ppt/media/image24.svg" ContentType="image/svg+xml"/>
  <Override PartName="/ppt/media/image27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5143500" type="screen16x9"/>
  <p:notesSz cx="5143500" cy="9144000"/>
  <p:embeddedFontLst>
    <p:embeddedFont>
      <p:font typeface="Host Grotesk Medium" panose="020B0504030402000203" pitchFamily="34" charset="0"/>
      <p:regular r:id="rId17"/>
    </p:embeddedFont>
    <p:embeddedFont>
      <p:font typeface="Host Grotesk Medium" panose="020B0504030402000203" pitchFamily="34" charset="-122"/>
      <p:regular r:id="rId18"/>
    </p:embeddedFont>
    <p:embeddedFont>
      <p:font typeface="Host Grotesk Medium" panose="020B0504030402000203" pitchFamily="34" charset="-120"/>
      <p:regular r:id="rId19"/>
    </p:embeddedFont>
    <p:embeddedFont>
      <p:font typeface="Roboto" panose="02000000000000000000" pitchFamily="34" charset="0"/>
      <p:regular r:id="rId20"/>
      <p:bold r:id="rId21"/>
    </p:embeddedFont>
    <p:embeddedFont>
      <p:font typeface="Roboto" panose="02000000000000000000" pitchFamily="34" charset="-122"/>
      <p:regular r:id="rId22"/>
      <p:bold r:id="rId23"/>
    </p:embeddedFont>
    <p:embeddedFont>
      <p:font typeface="Roboto" panose="02000000000000000000" pitchFamily="34" charset="-120"/>
      <p:regular r:id="rId24"/>
      <p:bold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9" d="100"/>
          <a:sy n="79" d="100"/>
        </p:scale>
        <p:origin x="9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font" Target="fonts/font13.fntdata"/><Relationship Id="rId28" Type="http://schemas.openxmlformats.org/officeDocument/2006/relationships/font" Target="fonts/font12.fntdata"/><Relationship Id="rId27" Type="http://schemas.openxmlformats.org/officeDocument/2006/relationships/font" Target="fonts/font11.fntdata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2.png"/><Relationship Id="rId7" Type="http://schemas.openxmlformats.org/officeDocument/2006/relationships/image" Target="../media/image11.svg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sv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10" Type="http://schemas.openxmlformats.org/officeDocument/2006/relationships/image" Target="../media/image27.sv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.png"/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.png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007938"/>
            <a:ext cx="4301356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From RAG to Agentic AI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1663526"/>
            <a:ext cx="4722763" cy="183415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Empowering Enterprise Intelligence</a:t>
            </a:r>
            <a:endParaRPr lang="en-US" sz="3850" dirty="0"/>
          </a:p>
        </p:txBody>
      </p:sp>
      <p:sp>
        <p:nvSpPr>
          <p:cNvPr id="5" name="Text 2"/>
          <p:cNvSpPr/>
          <p:nvPr/>
        </p:nvSpPr>
        <p:spPr>
          <a:xfrm>
            <a:off x="496119" y="3710285"/>
            <a:ext cx="4722763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How retrieval-augmented generation evolves into autonomous, decision-making AI systems — and why it matters for your enterprise.</a:t>
            </a:r>
            <a:endParaRPr lang="en-US" sz="1100" dirty="0"/>
          </a:p>
        </p:txBody>
      </p:sp>
      <p:pic>
        <p:nvPicPr>
          <p:cNvPr id="9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836340"/>
            <a:ext cx="7113538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Empower Your Enterprise with Agentic AI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394022" y="1491928"/>
            <a:ext cx="4107135" cy="2815233"/>
          </a:xfrm>
          <a:prstGeom prst="roundRect">
            <a:avLst>
              <a:gd name="adj" fmla="val 3626"/>
            </a:avLst>
          </a:prstGeom>
          <a:solidFill>
            <a:srgbClr val="95CCDA"/>
          </a:solidFill>
        </p:spPr>
      </p:sp>
      <p:sp>
        <p:nvSpPr>
          <p:cNvPr id="4" name="Text 2"/>
          <p:cNvSpPr/>
          <p:nvPr/>
        </p:nvSpPr>
        <p:spPr>
          <a:xfrm>
            <a:off x="535781" y="1633686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Take Action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535781" y="1996901"/>
            <a:ext cx="3823618" cy="137472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25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Explore </a:t>
            </a:r>
            <a:r>
              <a:rPr lang="en-US" sz="1100" b="1" dirty="0">
                <a:solidFill>
                  <a:srgbClr val="000000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Azure AI Search</a:t>
            </a:r>
            <a:r>
              <a:rPr lang="en-US" sz="1100" dirty="0">
                <a:solidFill>
                  <a:srgbClr val="000000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 </a:t>
            </a:r>
            <a:r>
              <a:rPr lang="en-US" sz="1100" b="1" dirty="0">
                <a:solidFill>
                  <a:srgbClr val="000000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Google Vertex AI</a:t>
            </a:r>
            <a:r>
              <a:rPr lang="en-US" sz="1100" dirty="0">
                <a:solidFill>
                  <a:srgbClr val="000000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 and </a:t>
            </a:r>
            <a:r>
              <a:rPr lang="en-US" sz="1100" b="1" dirty="0">
                <a:solidFill>
                  <a:srgbClr val="000000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LlamaIndex</a:t>
            </a:r>
            <a:endParaRPr lang="en-US" sz="1100" dirty="0"/>
          </a:p>
          <a:p>
            <a:pPr marL="342900" indent="-342900" algn="l">
              <a:lnSpc>
                <a:spcPct val="125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Start with a high-value use case: research, compliance, or customer support</a:t>
            </a:r>
            <a:endParaRPr lang="en-US" sz="1100" dirty="0"/>
          </a:p>
          <a:p>
            <a:pPr marL="342900" indent="-342900" algn="l">
              <a:lnSpc>
                <a:spcPct val="125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Build agents that access, reason over, and act on your enterprise data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4749701" y="1633686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The Vision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4749701" y="1996901"/>
            <a:ext cx="3902943" cy="1190551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The journey from RAG to agentic AI is not just a technical upgrade — it's a </a:t>
            </a:r>
            <a:r>
              <a:rPr lang="en-US" sz="11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strategic transformation</a:t>
            </a: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.</a:t>
            </a:r>
            <a:endParaRPr lang="en-US" sz="1100" dirty="0"/>
          </a:p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Organizations that embrace agentic AI will deploy smarter, more responsive, and more powerful solutions — turning data into decisive action.</a:t>
            </a:r>
            <a:endParaRPr lang="en-US" sz="1100" dirty="0"/>
          </a:p>
        </p:txBody>
      </p:sp>
      <p:sp>
        <p:nvSpPr>
          <p:cNvPr id="8" name="Shape 6"/>
          <p:cNvSpPr/>
          <p:nvPr/>
        </p:nvSpPr>
        <p:spPr>
          <a:xfrm>
            <a:off x="4749701" y="3346921"/>
            <a:ext cx="3902943" cy="800770"/>
          </a:xfrm>
          <a:prstGeom prst="roundRect">
            <a:avLst>
              <a:gd name="adj" fmla="val 7436"/>
            </a:avLst>
          </a:prstGeom>
          <a:solidFill>
            <a:srgbClr val="C6E4EB"/>
          </a:solidFill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91460" y="3552453"/>
            <a:ext cx="177180" cy="141759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5210398" y="3524101"/>
            <a:ext cx="3300487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The future of enterprise AI is autonomous, grounded, and actionable.</a:t>
            </a:r>
            <a:endParaRPr lang="en-US" sz="1100" dirty="0"/>
          </a:p>
        </p:txBody>
      </p:sp>
      <p:pic>
        <p:nvPicPr>
          <p:cNvPr id="11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2619" y="11391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5162" y="493961"/>
            <a:ext cx="4784675" cy="83061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fontScale="90000"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0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The Challenge: Static Knowledge in a Dynamic World</a:t>
            </a:r>
            <a:endParaRPr lang="en-US" sz="2600" dirty="0"/>
          </a:p>
        </p:txBody>
      </p:sp>
      <p:sp>
        <p:nvSpPr>
          <p:cNvPr id="4" name="Shape 1"/>
          <p:cNvSpPr/>
          <p:nvPr/>
        </p:nvSpPr>
        <p:spPr>
          <a:xfrm>
            <a:off x="465162" y="1511424"/>
            <a:ext cx="4784675" cy="962992"/>
          </a:xfrm>
          <a:prstGeom prst="roundRect">
            <a:avLst>
              <a:gd name="adj" fmla="val 7122"/>
            </a:avLst>
          </a:prstGeom>
          <a:solidFill>
            <a:srgbClr val="FAF9F5"/>
          </a:solidFill>
          <a:ln w="14288">
            <a:solidFill>
              <a:srgbClr val="BFD3D8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75" y="1511424"/>
            <a:ext cx="57150" cy="96299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5216" y="1658615"/>
            <a:ext cx="2194545" cy="2076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Frozen at Training Date</a:t>
            </a:r>
            <a:endParaRPr lang="en-US" sz="1300" dirty="0"/>
          </a:p>
        </p:txBody>
      </p:sp>
      <p:sp>
        <p:nvSpPr>
          <p:cNvPr id="7" name="Text 3"/>
          <p:cNvSpPr/>
          <p:nvPr/>
        </p:nvSpPr>
        <p:spPr>
          <a:xfrm>
            <a:off x="655216" y="1941016"/>
            <a:ext cx="4447431" cy="38620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LLMs have knowledge cutoffs — they cannot access information published after their training ended.</a:t>
            </a:r>
            <a:endParaRPr lang="en-US" sz="1000" dirty="0"/>
          </a:p>
        </p:txBody>
      </p:sp>
      <p:sp>
        <p:nvSpPr>
          <p:cNvPr id="8" name="Shape 4"/>
          <p:cNvSpPr/>
          <p:nvPr/>
        </p:nvSpPr>
        <p:spPr>
          <a:xfrm>
            <a:off x="465162" y="2598986"/>
            <a:ext cx="4784675" cy="962992"/>
          </a:xfrm>
          <a:prstGeom prst="roundRect">
            <a:avLst>
              <a:gd name="adj" fmla="val 7122"/>
            </a:avLst>
          </a:prstGeom>
          <a:solidFill>
            <a:srgbClr val="FAF9F5"/>
          </a:solidFill>
          <a:ln w="14288">
            <a:solidFill>
              <a:srgbClr val="BFD3D8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75" y="2598986"/>
            <a:ext cx="57150" cy="96299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55216" y="2746177"/>
            <a:ext cx="2118494" cy="2076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Hallucinations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655216" y="3028578"/>
            <a:ext cx="4447431" cy="38620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Without grounding in real data, LLMs confidently generate incorrect or fabricated answers.</a:t>
            </a:r>
            <a:endParaRPr lang="en-US" sz="1000" dirty="0"/>
          </a:p>
        </p:txBody>
      </p:sp>
      <p:sp>
        <p:nvSpPr>
          <p:cNvPr id="12" name="Shape 7"/>
          <p:cNvSpPr/>
          <p:nvPr/>
        </p:nvSpPr>
        <p:spPr>
          <a:xfrm>
            <a:off x="465162" y="3686547"/>
            <a:ext cx="4784675" cy="962992"/>
          </a:xfrm>
          <a:prstGeom prst="roundRect">
            <a:avLst>
              <a:gd name="adj" fmla="val 7122"/>
            </a:avLst>
          </a:prstGeom>
          <a:solidFill>
            <a:srgbClr val="FAF9F5"/>
          </a:solidFill>
          <a:ln w="14288">
            <a:solidFill>
              <a:srgbClr val="BFD3D8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75" y="3686547"/>
            <a:ext cx="57150" cy="96299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55216" y="3833738"/>
            <a:ext cx="2118494" cy="2076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Enterprise Reality</a:t>
            </a:r>
            <a:endParaRPr lang="en-US" sz="1300" dirty="0"/>
          </a:p>
        </p:txBody>
      </p:sp>
      <p:sp>
        <p:nvSpPr>
          <p:cNvPr id="15" name="Text 9"/>
          <p:cNvSpPr/>
          <p:nvPr/>
        </p:nvSpPr>
        <p:spPr>
          <a:xfrm>
            <a:off x="655216" y="4116139"/>
            <a:ext cx="4447431" cy="38620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Organizations need AI that reasons over </a:t>
            </a:r>
            <a:r>
              <a:rPr lang="en-US" sz="10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current, private, and proprietary</a:t>
            </a: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data — not just public training corpora.</a:t>
            </a:r>
            <a:endParaRPr lang="en-US" sz="1000" dirty="0"/>
          </a:p>
        </p:txBody>
      </p:sp>
      <p:pic>
        <p:nvPicPr>
          <p:cNvPr id="1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4132" y="356146"/>
            <a:ext cx="6158731" cy="38754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Enter RAG: Bridging the Knowledge Gap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34132" y="960760"/>
            <a:ext cx="8275737" cy="34885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95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Retrieval-Augmented Generation (RAG)</a:t>
            </a:r>
            <a:r>
              <a:rPr lang="en-US" sz="9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connects LLMs to external knowledge sources in real-time — grounding responses in factual, up-to-date information.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1711" y="1431652"/>
            <a:ext cx="4860578" cy="288481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3415" y="2136748"/>
            <a:ext cx="413783" cy="41378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524760" y="3530938"/>
            <a:ext cx="1208246" cy="46550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Contextual Answer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8581" y="2137524"/>
            <a:ext cx="413783" cy="41378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773439" y="3647314"/>
            <a:ext cx="1436847" cy="2327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Retrieve Docs</a:t>
            </a:r>
            <a:endParaRPr lang="en-US" sz="145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5860" y="2137524"/>
            <a:ext cx="413783" cy="413783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2225891" y="3647314"/>
            <a:ext cx="1436846" cy="2327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User Query</a:t>
            </a:r>
            <a:endParaRPr lang="en-US" sz="1450" dirty="0"/>
          </a:p>
        </p:txBody>
      </p:sp>
      <p:sp>
        <p:nvSpPr>
          <p:cNvPr id="11" name="Text 5"/>
          <p:cNvSpPr/>
          <p:nvPr/>
        </p:nvSpPr>
        <p:spPr>
          <a:xfrm>
            <a:off x="434132" y="4438501"/>
            <a:ext cx="8275737" cy="34885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This pipeline ensures every answer is grounded in the most relevant, current information available — dramatically reducing hallucinations and improving factual accuracy.</a:t>
            </a:r>
            <a:endParaRPr lang="en-US" sz="950" dirty="0"/>
          </a:p>
        </p:txBody>
      </p:sp>
      <p:pic>
        <p:nvPicPr>
          <p:cNvPr id="12" name="object 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76074" y="878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46770"/>
            <a:ext cx="4891757" cy="35294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Basic RAG: Search, Then Generate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714503" y="2194099"/>
            <a:ext cx="1869281" cy="1765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Why It Works</a:t>
            </a:r>
            <a:endParaRPr lang="en-US" sz="1100" dirty="0"/>
          </a:p>
        </p:txBody>
      </p:sp>
      <p:sp>
        <p:nvSpPr>
          <p:cNvPr id="6" name="Text 2"/>
          <p:cNvSpPr/>
          <p:nvPr/>
        </p:nvSpPr>
        <p:spPr>
          <a:xfrm>
            <a:off x="4714503" y="2460575"/>
            <a:ext cx="3759622" cy="30435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RAG injects live, relevant context into the LLM's generation window — so the model answers based on </a:t>
            </a:r>
            <a:r>
              <a:rPr lang="en-US" sz="85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your data</a:t>
            </a: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 not just its training memory.</a:t>
            </a:r>
            <a:endParaRPr lang="en-US" sz="850" dirty="0"/>
          </a:p>
        </p:txBody>
      </p:sp>
      <p:sp>
        <p:nvSpPr>
          <p:cNvPr id="7" name="Shape 3"/>
          <p:cNvSpPr/>
          <p:nvPr/>
        </p:nvSpPr>
        <p:spPr>
          <a:xfrm>
            <a:off x="4714503" y="2866132"/>
            <a:ext cx="3759622" cy="559966"/>
          </a:xfrm>
          <a:prstGeom prst="roundRect">
            <a:avLst>
              <a:gd name="adj" fmla="val 8473"/>
            </a:avLst>
          </a:prstGeom>
          <a:solidFill>
            <a:srgbClr val="B6D6FC"/>
          </a:solidFill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463" y="3017937"/>
            <a:ext cx="141163" cy="11296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081587" y="2984302"/>
            <a:ext cx="3279577" cy="30435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RAG is the foundational pattern for enterprise AI — but it's only the beginning.</a:t>
            </a:r>
            <a:endParaRPr lang="en-US" sz="850" dirty="0"/>
          </a:p>
        </p:txBody>
      </p:sp>
      <p:pic>
        <p:nvPicPr>
          <p:cNvPr id="10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349" y="480268"/>
            <a:ext cx="5032028" cy="40838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The Limitations of "Naive" RAG</a:t>
            </a:r>
            <a:endParaRPr lang="en-US" sz="2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349" y="1382316"/>
            <a:ext cx="5237411" cy="29678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18312" y="1189806"/>
            <a:ext cx="2709714" cy="2041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Where Simple RAG Falls Short</a:t>
            </a:r>
            <a:endParaRPr lang="en-US" sz="12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7276" y="1529395"/>
            <a:ext cx="196007" cy="19600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442993" y="1529432"/>
            <a:ext cx="2248346" cy="56502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0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Complex, multi-part questions</a:t>
            </a: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— single retrieval passes can't handle layered reasoning.</a:t>
            </a:r>
            <a:endParaRPr lang="en-US" sz="1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7276" y="2335374"/>
            <a:ext cx="196007" cy="19600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442993" y="2335411"/>
            <a:ext cx="2248346" cy="75336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0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Cross-document synthesis</a:t>
            </a: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— summarizing or comparing across sources requires more than one lookup.</a:t>
            </a:r>
            <a:endParaRPr lang="en-US" sz="10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7276" y="3329694"/>
            <a:ext cx="196007" cy="19600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42993" y="3329732"/>
            <a:ext cx="2248346" cy="56502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0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Structured data analysis</a:t>
            </a: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— databases and spreadsheets need specialized tool access.</a:t>
            </a:r>
            <a:endParaRPr lang="en-US" sz="10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7276" y="4135673"/>
            <a:ext cx="196007" cy="196007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442993" y="4135710"/>
            <a:ext cx="2248346" cy="37668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0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Relevance judgment</a:t>
            </a: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— deciding </a:t>
            </a:r>
            <a:r>
              <a:rPr lang="en-US" sz="1000" i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which</a:t>
            </a: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information matters and </a:t>
            </a:r>
            <a:r>
              <a:rPr lang="en-US" sz="1000" i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how</a:t>
            </a: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to use it.</a:t>
            </a:r>
            <a:endParaRPr lang="en-US" sz="1000" dirty="0"/>
          </a:p>
        </p:txBody>
      </p:sp>
      <p:pic>
        <p:nvPicPr>
          <p:cNvPr id="13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9610" y="478334"/>
            <a:ext cx="5227886" cy="40146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Agentic RAG: The Next Evolution</a:t>
            </a:r>
            <a:endParaRPr lang="en-US" sz="2500" dirty="0"/>
          </a:p>
        </p:txBody>
      </p:sp>
      <p:sp>
        <p:nvSpPr>
          <p:cNvPr id="4" name="Text 1"/>
          <p:cNvSpPr/>
          <p:nvPr/>
        </p:nvSpPr>
        <p:spPr>
          <a:xfrm>
            <a:off x="449610" y="1054373"/>
            <a:ext cx="4815780" cy="36745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Agentic behavior empowers LLMs to </a:t>
            </a:r>
            <a:r>
              <a:rPr lang="en-US" sz="10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plan, decide, and act</a:t>
            </a: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— not just retrieve and respond.</a:t>
            </a:r>
            <a:endParaRPr lang="en-US" sz="1000" dirty="0"/>
          </a:p>
        </p:txBody>
      </p:sp>
      <p:sp>
        <p:nvSpPr>
          <p:cNvPr id="5" name="Shape 2"/>
          <p:cNvSpPr/>
          <p:nvPr/>
        </p:nvSpPr>
        <p:spPr>
          <a:xfrm>
            <a:off x="449610" y="1552798"/>
            <a:ext cx="2349698" cy="1589856"/>
          </a:xfrm>
          <a:prstGeom prst="roundRect">
            <a:avLst>
              <a:gd name="adj" fmla="val 3394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11" y="1685999"/>
            <a:ext cx="385390" cy="385390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777" y="1791965"/>
            <a:ext cx="173385" cy="1733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82811" y="2187773"/>
            <a:ext cx="2063130" cy="2006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Tool Integration</a:t>
            </a:r>
            <a:endParaRPr lang="en-US" sz="1250" dirty="0"/>
          </a:p>
        </p:txBody>
      </p:sp>
      <p:sp>
        <p:nvSpPr>
          <p:cNvPr id="9" name="Text 4"/>
          <p:cNvSpPr/>
          <p:nvPr/>
        </p:nvSpPr>
        <p:spPr>
          <a:xfrm>
            <a:off x="582811" y="2458269"/>
            <a:ext cx="2083296" cy="55118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Agents call external tools — search engines, databases, APIs — dynamically as needed.</a:t>
            </a:r>
            <a:endParaRPr lang="en-US" sz="1000" dirty="0"/>
          </a:p>
        </p:txBody>
      </p:sp>
      <p:sp>
        <p:nvSpPr>
          <p:cNvPr id="10" name="Shape 5"/>
          <p:cNvSpPr/>
          <p:nvPr/>
        </p:nvSpPr>
        <p:spPr>
          <a:xfrm>
            <a:off x="2915692" y="1552798"/>
            <a:ext cx="2349698" cy="1589856"/>
          </a:xfrm>
          <a:prstGeom prst="roundRect">
            <a:avLst>
              <a:gd name="adj" fmla="val 3394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893" y="1685999"/>
            <a:ext cx="385390" cy="385390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54859" y="1791965"/>
            <a:ext cx="173385" cy="17338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3048893" y="2187773"/>
            <a:ext cx="2063130" cy="2006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Reasoning</a:t>
            </a:r>
            <a:endParaRPr lang="en-US" sz="1250" dirty="0"/>
          </a:p>
        </p:txBody>
      </p:sp>
      <p:sp>
        <p:nvSpPr>
          <p:cNvPr id="14" name="Text 7"/>
          <p:cNvSpPr/>
          <p:nvPr/>
        </p:nvSpPr>
        <p:spPr>
          <a:xfrm>
            <a:off x="3048893" y="2458269"/>
            <a:ext cx="2083296" cy="55118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Agents break down complex problems, plan steps, and select the right tool for each sub-task.</a:t>
            </a:r>
            <a:endParaRPr lang="en-US" sz="1000" dirty="0"/>
          </a:p>
        </p:txBody>
      </p:sp>
      <p:sp>
        <p:nvSpPr>
          <p:cNvPr id="15" name="Shape 8"/>
          <p:cNvSpPr/>
          <p:nvPr/>
        </p:nvSpPr>
        <p:spPr>
          <a:xfrm>
            <a:off x="449610" y="3259038"/>
            <a:ext cx="4815780" cy="1406128"/>
          </a:xfrm>
          <a:prstGeom prst="roundRect">
            <a:avLst>
              <a:gd name="adj" fmla="val 3838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811" y="3392239"/>
            <a:ext cx="385390" cy="385390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8777" y="3498205"/>
            <a:ext cx="173385" cy="173385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582811" y="3894013"/>
            <a:ext cx="2190452" cy="2006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Workflow Orchestration</a:t>
            </a:r>
            <a:endParaRPr lang="en-US" sz="1250" dirty="0"/>
          </a:p>
        </p:txBody>
      </p:sp>
      <p:sp>
        <p:nvSpPr>
          <p:cNvPr id="19" name="Text 10"/>
          <p:cNvSpPr/>
          <p:nvPr/>
        </p:nvSpPr>
        <p:spPr>
          <a:xfrm>
            <a:off x="582811" y="4164509"/>
            <a:ext cx="4549378" cy="36745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Agents chain multiple actions together to achieve multi-step goals autonomously.</a:t>
            </a:r>
            <a:endParaRPr lang="en-US" sz="1000" dirty="0"/>
          </a:p>
        </p:txBody>
      </p:sp>
      <p:pic>
        <p:nvPicPr>
          <p:cNvPr id="20" name="object 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46770"/>
            <a:ext cx="6153001" cy="35294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Agentic RAG: Reason, Decide, Act, Generate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714503" y="2117973"/>
            <a:ext cx="1869281" cy="1765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 Smarter Loop</a:t>
            </a:r>
            <a:endParaRPr lang="en-US" sz="1100" dirty="0"/>
          </a:p>
        </p:txBody>
      </p:sp>
      <p:sp>
        <p:nvSpPr>
          <p:cNvPr id="6" name="Text 2"/>
          <p:cNvSpPr/>
          <p:nvPr/>
        </p:nvSpPr>
        <p:spPr>
          <a:xfrm>
            <a:off x="4714503" y="2384450"/>
            <a:ext cx="3759622" cy="45653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Unlike basic RAG's single retrieval pass, agentic systems </a:t>
            </a:r>
            <a:r>
              <a:rPr lang="en-US" sz="85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iterate, evaluate, and adapt</a:t>
            </a: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— mirroring how a human expert would tackle a complex problem.</a:t>
            </a:r>
            <a:endParaRPr lang="en-US" sz="850" dirty="0"/>
          </a:p>
        </p:txBody>
      </p:sp>
      <p:sp>
        <p:nvSpPr>
          <p:cNvPr id="7" name="Shape 3"/>
          <p:cNvSpPr/>
          <p:nvPr/>
        </p:nvSpPr>
        <p:spPr>
          <a:xfrm>
            <a:off x="4714503" y="2942183"/>
            <a:ext cx="3759622" cy="559966"/>
          </a:xfrm>
          <a:prstGeom prst="roundRect">
            <a:avLst>
              <a:gd name="adj" fmla="val 8473"/>
            </a:avLst>
          </a:prstGeom>
          <a:solidFill>
            <a:srgbClr val="B6FCB8"/>
          </a:solidFill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463" y="3093988"/>
            <a:ext cx="141163" cy="11296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081587" y="3060353"/>
            <a:ext cx="3279577" cy="30435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Result: More reliable, scalable, and intelligent AI systems that handle real enterprise complexity.</a:t>
            </a:r>
            <a:endParaRPr lang="en-US" sz="850" dirty="0"/>
          </a:p>
        </p:txBody>
      </p:sp>
      <p:pic>
        <p:nvPicPr>
          <p:cNvPr id="10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71724"/>
            <a:ext cx="6360468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Real-World Applications &amp; Platforms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898228"/>
            <a:ext cx="838200" cy="51799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2593404"/>
            <a:ext cx="2354014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Google Cloud Vertex AI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96119" y="2899916"/>
            <a:ext cx="1905000" cy="85040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Building financial analysis agents using unstructured SEC filings and structured stock price data.</a:t>
            </a:r>
            <a:endParaRPr lang="en-US" sz="1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298" y="1898228"/>
            <a:ext cx="838200" cy="51799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578298" y="2593404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Azure AI Search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2578298" y="2899916"/>
            <a:ext cx="1905074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Moving beyond basic RAG to Agentic Retrieval for scalable enterprise search solutions.</a:t>
            </a:r>
            <a:endParaRPr lang="en-US" sz="11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553" y="1898228"/>
            <a:ext cx="838200" cy="51799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660553" y="2593404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LlamaIndex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4660553" y="2899916"/>
            <a:ext cx="1905074" cy="85040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 data framework connecting LLMs to structured and unstructured data with agentic query layers.</a:t>
            </a:r>
            <a:endParaRPr lang="en-US" sz="11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807" y="1898228"/>
            <a:ext cx="838200" cy="51799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742807" y="2593404"/>
            <a:ext cx="1905074" cy="44291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Oracle APEX &amp; Database 23ai</a:t>
            </a:r>
            <a:endParaRPr lang="en-US" sz="1350" dirty="0"/>
          </a:p>
        </p:txBody>
      </p:sp>
      <p:sp>
        <p:nvSpPr>
          <p:cNvPr id="14" name="Text 8"/>
          <p:cNvSpPr/>
          <p:nvPr/>
        </p:nvSpPr>
        <p:spPr>
          <a:xfrm>
            <a:off x="6742807" y="3121372"/>
            <a:ext cx="1905074" cy="85040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Integrating RAG chatbots with native vector search for application-specific enterprise data.</a:t>
            </a:r>
            <a:endParaRPr lang="en-US" sz="1100" dirty="0"/>
          </a:p>
        </p:txBody>
      </p:sp>
      <p:pic>
        <p:nvPicPr>
          <p:cNvPr id="15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568375"/>
            <a:ext cx="4722763" cy="88597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The Future: Intelligent Agents for Enterprise AI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496119" y="1666949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320687" y="1693515"/>
            <a:ext cx="441201" cy="265807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1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956816" y="1715616"/>
            <a:ext cx="2799085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Human-Like Problem Solving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956816" y="2022128"/>
            <a:ext cx="4262065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Agentic RAG systems search, scan, open full documents, and synthesize findings — just like a skilled analyst.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496119" y="2730847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320687" y="2757413"/>
            <a:ext cx="441201" cy="265807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2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956816" y="2779514"/>
            <a:ext cx="4026991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Enhanced Accuracy, Reduced Hallucinations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956816" y="3086026"/>
            <a:ext cx="4262065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Grounding every step in verified data sources dramatically improves trust and reliability.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496119" y="3794745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320687" y="3821311"/>
            <a:ext cx="441201" cy="265807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3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956816" y="3843412"/>
            <a:ext cx="2876996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Automation of Complex Tasks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956816" y="4149923"/>
            <a:ext cx="4262065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From research to reporting, agentic AI handles multi-step workflows that were previously manual.</a:t>
            </a:r>
            <a:endParaRPr lang="en-US" sz="1100" dirty="0"/>
          </a:p>
        </p:txBody>
      </p:sp>
      <p:pic>
        <p:nvPicPr>
          <p:cNvPr id="16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3869</Words>
  <Application>WPS Presentation</Application>
  <PresentationFormat>On-screen Show (16:9)</PresentationFormat>
  <Paragraphs>129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SimSun</vt:lpstr>
      <vt:lpstr>Wingdings</vt:lpstr>
      <vt:lpstr>Host Grotesk Medium</vt:lpstr>
      <vt:lpstr>Host Grotesk Medium</vt:lpstr>
      <vt:lpstr>Host Grotesk Medium</vt:lpstr>
      <vt:lpstr>Roboto</vt:lpstr>
      <vt:lpstr>Roboto</vt:lpstr>
      <vt:lpstr>Roboto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saswanthika muralikrishna</dc:creator>
  <cp:lastModifiedBy>THILAGARANI. P SNS</cp:lastModifiedBy>
  <cp:revision>3</cp:revision>
  <dcterms:created xsi:type="dcterms:W3CDTF">2026-05-20T08:22:00Z</dcterms:created>
  <dcterms:modified xsi:type="dcterms:W3CDTF">2026-05-20T08:59:47Z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EF945D559363457FBA2A49402B76E3DE_12</vt:lpwstr>
  </property>
  <property fmtid="{D5CDD505-2E9C-101B-9397-08002B2CF9AE}" pid="3" name="KSOProductBuildVer">
    <vt:lpwstr>1033-12.1.0.26372</vt:lpwstr>
  </property>
</Properties>
</file>