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7" roundtripDataSignature="AMtx7mhpITevhb0tgd3cyDBZOe/A5Sii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9e1dbd7d4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39e1dbd7d4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b467a4777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b467a4777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9e1dbd7d4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g39e1dbd7d4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b467a47771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b467a4777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9e1dbd7d4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39e1dbd7d4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9e1dbd7d4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39e1dbd7d4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0" y="1319052"/>
            <a:ext cx="8520600" cy="363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C00000"/>
                </a:solidFill>
              </a:rPr>
              <a:t>Department of Computer Science and Engineering</a:t>
            </a:r>
            <a:endParaRPr b="1" sz="2400">
              <a:solidFill>
                <a:srgbClr val="C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solidFill>
                <a:srgbClr val="02030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rgbClr val="020301"/>
                </a:solidFill>
              </a:rPr>
              <a:t>23CSB201</a:t>
            </a:r>
            <a:r>
              <a:rPr b="1" lang="en" sz="2800"/>
              <a:t> – </a:t>
            </a:r>
            <a:r>
              <a:rPr b="1" lang="en" sz="2500">
                <a:solidFill>
                  <a:srgbClr val="020301"/>
                </a:solidFill>
              </a:rPr>
              <a:t>OBJECT ORIENTED PROGRAMMING</a:t>
            </a:r>
            <a:endParaRPr b="1" sz="2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rgbClr val="020301"/>
                </a:solidFill>
              </a:rPr>
              <a:t>I B.E. AIML-B / II </a:t>
            </a:r>
            <a:r>
              <a:rPr lang="en" sz="2500">
                <a:solidFill>
                  <a:srgbClr val="020301"/>
                </a:solidFill>
              </a:rPr>
              <a:t>SEMESTER</a:t>
            </a:r>
            <a:endParaRPr sz="2500">
              <a:solidFill>
                <a:srgbClr val="02030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rgbClr val="020301"/>
                </a:solidFill>
              </a:rPr>
              <a:t>UNIT - 5</a:t>
            </a:r>
            <a:endParaRPr sz="2500">
              <a:solidFill>
                <a:srgbClr val="02030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solidFill>
                <a:srgbClr val="02030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latin typeface="Cambria"/>
                <a:ea typeface="Cambria"/>
                <a:cs typeface="Cambria"/>
                <a:sym typeface="Cambria"/>
              </a:rPr>
              <a:t>Console Operation</a:t>
            </a:r>
            <a:endParaRPr sz="3300">
              <a:solidFill>
                <a:srgbClr val="02030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78"/>
              <a:buFont typeface="Arial"/>
              <a:buNone/>
            </a:pPr>
            <a:r>
              <a:t/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893925" y="4789425"/>
            <a:ext cx="77796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/01/202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b="1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23CSB201  | Console Operation | Object Oriented Programming | Ms Kirupa AP/CSE /  SNSCT</a:t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5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" title="WhatsApp_Image_2025-10-03_at_10.08.45_AM-removebg-preview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1240" y="0"/>
            <a:ext cx="1192751" cy="8351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 txBox="1"/>
          <p:nvPr/>
        </p:nvSpPr>
        <p:spPr>
          <a:xfrm>
            <a:off x="0" y="0"/>
            <a:ext cx="8572500" cy="11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SNS COLLEGE OF TECHNOLOGY</a:t>
            </a:r>
            <a:br>
              <a:rPr b="1" i="0" lang="en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Autonomous Institution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20301"/>
                </a:solidFill>
                <a:latin typeface="Arial"/>
                <a:ea typeface="Arial"/>
                <a:cs typeface="Arial"/>
                <a:sym typeface="Arial"/>
              </a:rPr>
              <a:t>Coimbatore-35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8424000" y="4789125"/>
            <a:ext cx="6177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01/10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9e1dbd7d43_0_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REFERENCE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g39e1dbd7d43_0_6"/>
          <p:cNvSpPr txBox="1"/>
          <p:nvPr>
            <p:ph idx="1" type="body"/>
          </p:nvPr>
        </p:nvSpPr>
        <p:spPr>
          <a:xfrm>
            <a:off x="1244075" y="1152475"/>
            <a:ext cx="7588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https://www.w3schools.com/java/java_output.asp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https://www.tutorialspoint.com/java/io/java_io_console.htm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https://www.geeksforgeeks.org/java/system-out-println-in-java/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40" name="Google Shape;140;g39e1dbd7d43_0_6"/>
          <p:cNvSpPr txBox="1"/>
          <p:nvPr/>
        </p:nvSpPr>
        <p:spPr>
          <a:xfrm>
            <a:off x="8424000" y="4789125"/>
            <a:ext cx="6177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10/10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g39e1dbd7d43_0_6" title="WhatsApp_Image_2025-10-03_at_10.08.45_AM-removebg-preview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1240" y="0"/>
            <a:ext cx="1192751" cy="83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39e1dbd7d43_0_6"/>
          <p:cNvSpPr txBox="1"/>
          <p:nvPr/>
        </p:nvSpPr>
        <p:spPr>
          <a:xfrm>
            <a:off x="893925" y="4789425"/>
            <a:ext cx="77796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/01/202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b="1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23CSB201  | Console Operation | Object Oriented Programming | Ms Kirupa AP/CSE /  SNSCT</a:t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5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b467a47771_0_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3b467a47771_0_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g3b467a47771_0_41"/>
          <p:cNvPicPr preferRelativeResize="0"/>
          <p:nvPr/>
        </p:nvPicPr>
        <p:blipFill rotWithShape="1">
          <a:blip r:embed="rId3">
            <a:alphaModFix/>
          </a:blip>
          <a:srcRect b="3091" l="0" r="0" t="0"/>
          <a:stretch/>
        </p:blipFill>
        <p:spPr>
          <a:xfrm>
            <a:off x="493300" y="0"/>
            <a:ext cx="7954875" cy="4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3b467a47771_0_41" title="WhatsApp_Image_2025-10-03_at_10.08.45_AM-removebg-preview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1240" y="0"/>
            <a:ext cx="1192751" cy="83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3b467a47771_0_41"/>
          <p:cNvSpPr txBox="1"/>
          <p:nvPr/>
        </p:nvSpPr>
        <p:spPr>
          <a:xfrm>
            <a:off x="893925" y="4789425"/>
            <a:ext cx="77796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/01/202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b="1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23CSB201  | Console Operation | Object Oriented Programming | Ms Kirupa AP/CSE /  SNSCT</a:t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5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7800" y="669401"/>
            <a:ext cx="4943800" cy="385899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"/>
          <p:cNvSpPr txBox="1"/>
          <p:nvPr>
            <p:ph type="title"/>
          </p:nvPr>
        </p:nvSpPr>
        <p:spPr>
          <a:xfrm>
            <a:off x="799625" y="131200"/>
            <a:ext cx="777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None/>
            </a:pPr>
            <a:r>
              <a:rPr b="1" lang="en" sz="2700">
                <a:latin typeface="Times New Roman"/>
                <a:ea typeface="Times New Roman"/>
                <a:cs typeface="Times New Roman"/>
                <a:sym typeface="Times New Roman"/>
              </a:rPr>
              <a:t>Introduction </a:t>
            </a:r>
            <a:endParaRPr b="1"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5" name="Google Shape;65;p2" title="WhatsApp_Image_2025-10-03_at_10.08.45_AM-removebg-preview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1240" y="0"/>
            <a:ext cx="1192751" cy="8351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"/>
          <p:cNvSpPr txBox="1"/>
          <p:nvPr/>
        </p:nvSpPr>
        <p:spPr>
          <a:xfrm>
            <a:off x="8424000" y="4789125"/>
            <a:ext cx="6177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02/10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 txBox="1"/>
          <p:nvPr/>
        </p:nvSpPr>
        <p:spPr>
          <a:xfrm>
            <a:off x="207650" y="1182050"/>
            <a:ext cx="4095300" cy="1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Console operations primarily involve </a:t>
            </a:r>
            <a:r>
              <a:rPr lang="en" sz="1700">
                <a:solidFill>
                  <a:srgbClr val="001D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reading input from the user and writing output to the screen</a:t>
            </a:r>
            <a:r>
              <a:rPr lang="en" sz="1700">
                <a:solidFill>
                  <a:srgbClr val="0A0A0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The main methods utilize the </a:t>
            </a:r>
            <a:r>
              <a:rPr lang="en" sz="1550">
                <a:solidFill>
                  <a:srgbClr val="0A0A0A"/>
                </a:solidFill>
                <a:highlight>
                  <a:srgbClr val="F3F5F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System.out</a:t>
            </a:r>
            <a:r>
              <a:rPr lang="en" sz="1700">
                <a:solidFill>
                  <a:srgbClr val="0A0A0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" sz="1550">
                <a:solidFill>
                  <a:srgbClr val="0A0A0A"/>
                </a:solidFill>
                <a:highlight>
                  <a:srgbClr val="F3F5F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System.in</a:t>
            </a:r>
            <a:r>
              <a:rPr lang="en" sz="1700">
                <a:solidFill>
                  <a:srgbClr val="0A0A0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streams, the </a:t>
            </a:r>
            <a:r>
              <a:rPr lang="en" sz="1550">
                <a:solidFill>
                  <a:srgbClr val="0A0A0A"/>
                </a:solidFill>
                <a:highlight>
                  <a:srgbClr val="F3F5F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Scanner</a:t>
            </a:r>
            <a:r>
              <a:rPr lang="en" sz="1700">
                <a:solidFill>
                  <a:srgbClr val="0A0A0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class, and the </a:t>
            </a:r>
            <a:r>
              <a:rPr lang="en" sz="1550">
                <a:solidFill>
                  <a:srgbClr val="0A0A0A"/>
                </a:solidFill>
                <a:highlight>
                  <a:srgbClr val="F3F5F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Console</a:t>
            </a:r>
            <a:r>
              <a:rPr lang="en" sz="1700">
                <a:solidFill>
                  <a:srgbClr val="0A0A0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class. </a:t>
            </a:r>
            <a:endParaRPr b="1"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893925" y="4789425"/>
            <a:ext cx="77796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/01/202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b="1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23CSB201  | Console Operation | Object Oriented Programming | Ms Kirupa AP/CSE /  SNSCT</a:t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5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/>
          <p:nvPr>
            <p:ph type="title"/>
          </p:nvPr>
        </p:nvSpPr>
        <p:spPr>
          <a:xfrm>
            <a:off x="311700" y="13121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What is Console Operation?</a:t>
            </a:r>
            <a:endParaRPr b="1"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3"/>
          <p:cNvSpPr txBox="1"/>
          <p:nvPr>
            <p:ph idx="1" type="body"/>
          </p:nvPr>
        </p:nvSpPr>
        <p:spPr>
          <a:xfrm>
            <a:off x="311700" y="944500"/>
            <a:ext cx="4215000" cy="3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20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Console operations include:</a:t>
            </a:r>
            <a:endParaRPr sz="20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20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- Taking input from the user</a:t>
            </a:r>
            <a:endParaRPr sz="20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20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- Displaying output on the screen</a:t>
            </a:r>
            <a:endParaRPr sz="20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20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20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Commonly used in command-line applications.</a:t>
            </a:r>
            <a:endParaRPr sz="20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5" name="Google Shape;75;p3" title="WhatsApp_Image_2025-10-03_at_10.08.45_AM-removebg-preview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1240" y="0"/>
            <a:ext cx="1192751" cy="8351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"/>
          <p:cNvSpPr txBox="1"/>
          <p:nvPr/>
        </p:nvSpPr>
        <p:spPr>
          <a:xfrm>
            <a:off x="8424000" y="4789125"/>
            <a:ext cx="6177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03/10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"/>
          <p:cNvSpPr txBox="1"/>
          <p:nvPr/>
        </p:nvSpPr>
        <p:spPr>
          <a:xfrm>
            <a:off x="893925" y="4789425"/>
            <a:ext cx="77796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/01/202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b="1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23CSB201  | Console Operation | Object Oriented Programming | Ms Kirupa AP/CSE /  SNSCT</a:t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5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5275" y="1104075"/>
            <a:ext cx="4517554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 txBox="1"/>
          <p:nvPr>
            <p:ph type="title"/>
          </p:nvPr>
        </p:nvSpPr>
        <p:spPr>
          <a:xfrm>
            <a:off x="265450" y="205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Console Input in OOP</a:t>
            </a:r>
            <a:endParaRPr b="1"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4" title="WhatsApp_Image_2025-10-03_at_10.08.45_AM-removebg-preview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1240" y="0"/>
            <a:ext cx="1192751" cy="8351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4"/>
          <p:cNvSpPr txBox="1"/>
          <p:nvPr/>
        </p:nvSpPr>
        <p:spPr>
          <a:xfrm>
            <a:off x="8424000" y="4789125"/>
            <a:ext cx="6177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04/10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"/>
          <p:cNvSpPr txBox="1"/>
          <p:nvPr/>
        </p:nvSpPr>
        <p:spPr>
          <a:xfrm>
            <a:off x="909900" y="4893250"/>
            <a:ext cx="77796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/01/202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b="1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23CSB201  | Console Operation | Object Oriented Programming | Ms Kirupa AP/CSE /  SNSCT</a:t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5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930525"/>
            <a:ext cx="4671995" cy="381032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4"/>
          <p:cNvSpPr txBox="1"/>
          <p:nvPr/>
        </p:nvSpPr>
        <p:spPr>
          <a:xfrm>
            <a:off x="5253450" y="1848525"/>
            <a:ext cx="3713700" cy="23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the `Scanner` Class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Scanner class, part of the java.util package, offers a simple and convenient way to parse primitive types and strings from an input stream, such as the console.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g39e1dbd7d43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925" y="695350"/>
            <a:ext cx="7490350" cy="40940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39e1dbd7d43_0_22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Common Scanner Methods: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t/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g39e1dbd7d43_0_22"/>
          <p:cNvSpPr txBox="1"/>
          <p:nvPr/>
        </p:nvSpPr>
        <p:spPr>
          <a:xfrm>
            <a:off x="8424000" y="4799250"/>
            <a:ext cx="6177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05/10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g39e1dbd7d43_0_22" title="WhatsApp_Image_2025-10-03_at_10.08.45_AM-removebg-preview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1240" y="0"/>
            <a:ext cx="1192751" cy="8351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39e1dbd7d43_0_22"/>
          <p:cNvSpPr txBox="1"/>
          <p:nvPr/>
        </p:nvSpPr>
        <p:spPr>
          <a:xfrm>
            <a:off x="893925" y="4789425"/>
            <a:ext cx="77796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/01/202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b="1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23CSB201  | Console Operation | Object Oriented Programming | Ms Kirupa AP/CSE /  SNSCT</a:t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5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b467a47771_0_28"/>
          <p:cNvSpPr txBox="1"/>
          <p:nvPr>
            <p:ph type="title"/>
          </p:nvPr>
        </p:nvSpPr>
        <p:spPr>
          <a:xfrm>
            <a:off x="247800" y="61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Using the `BufferedReader` Class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g3b467a47771_0_28"/>
          <p:cNvSpPr txBox="1"/>
          <p:nvPr>
            <p:ph idx="1" type="body"/>
          </p:nvPr>
        </p:nvSpPr>
        <p:spPr>
          <a:xfrm>
            <a:off x="311700" y="1152475"/>
            <a:ext cx="4158900" cy="33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i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BufferedReader class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part of the java.io package, provides a more efficient way to read large amounts of text from an input stream.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3b467a47771_0_28"/>
          <p:cNvSpPr txBox="1"/>
          <p:nvPr/>
        </p:nvSpPr>
        <p:spPr>
          <a:xfrm>
            <a:off x="8424000" y="4789125"/>
            <a:ext cx="6177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" sz="1100">
                <a:solidFill>
                  <a:schemeClr val="dk2"/>
                </a:solidFill>
              </a:rPr>
              <a:t>6</a:t>
            </a: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/10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3b467a47771_0_28"/>
          <p:cNvSpPr txBox="1"/>
          <p:nvPr/>
        </p:nvSpPr>
        <p:spPr>
          <a:xfrm>
            <a:off x="893925" y="4789425"/>
            <a:ext cx="77796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/01/202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b="1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23CSB201  | Console Operation | Object Oriented Programming | Ms Kirupa AP/CSE /  SNSCT</a:t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5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g3b467a47771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4898" y="1208075"/>
            <a:ext cx="4457399" cy="330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9e1dbd7d43_0_27"/>
          <p:cNvSpPr txBox="1"/>
          <p:nvPr>
            <p:ph type="title"/>
          </p:nvPr>
        </p:nvSpPr>
        <p:spPr>
          <a:xfrm>
            <a:off x="271750" y="13121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b="1" lang="en" sz="2400">
                <a:latin typeface="Times New Roman"/>
                <a:ea typeface="Times New Roman"/>
                <a:cs typeface="Times New Roman"/>
                <a:sym typeface="Times New Roman"/>
              </a:rPr>
              <a:t>Advantages of BufferedReader over Scanner</a:t>
            </a:r>
            <a:endParaRPr b="1" sz="4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g39e1dbd7d43_0_27"/>
          <p:cNvSpPr txBox="1"/>
          <p:nvPr/>
        </p:nvSpPr>
        <p:spPr>
          <a:xfrm>
            <a:off x="8424000" y="4789125"/>
            <a:ext cx="6177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" sz="1100">
                <a:solidFill>
                  <a:schemeClr val="dk2"/>
                </a:solidFill>
              </a:rPr>
              <a:t>7</a:t>
            </a: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/10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g39e1dbd7d43_0_27" title="WhatsApp_Image_2025-10-03_at_10.08.45_AM-removebg-preview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1240" y="0"/>
            <a:ext cx="1192751" cy="83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39e1dbd7d43_0_27"/>
          <p:cNvSpPr txBox="1"/>
          <p:nvPr/>
        </p:nvSpPr>
        <p:spPr>
          <a:xfrm>
            <a:off x="893925" y="4789425"/>
            <a:ext cx="77796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/01/202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b="1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23CSB201  | Console Operation | Object Oriented Programming | Ms Kirupa AP/CSE /  SNSCT</a:t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5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g39e1dbd7d43_0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525" y="1059925"/>
            <a:ext cx="8396824" cy="36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/>
          <p:nvPr/>
        </p:nvSpPr>
        <p:spPr>
          <a:xfrm>
            <a:off x="155400" y="117413"/>
            <a:ext cx="719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23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rgbClr val="27323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System.out.println in Java</a:t>
            </a:r>
            <a:endParaRPr b="1" i="0" sz="3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5"/>
          <p:cNvSpPr txBox="1"/>
          <p:nvPr/>
        </p:nvSpPr>
        <p:spPr>
          <a:xfrm>
            <a:off x="8424000" y="4789125"/>
            <a:ext cx="6177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" sz="1100">
                <a:solidFill>
                  <a:schemeClr val="dk2"/>
                </a:solidFill>
              </a:rPr>
              <a:t>8</a:t>
            </a: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/10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5" title="WhatsApp_Image_2025-10-03_at_10.08.45_AM-removebg-preview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1240" y="0"/>
            <a:ext cx="1192751" cy="83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"/>
          <p:cNvSpPr txBox="1"/>
          <p:nvPr/>
        </p:nvSpPr>
        <p:spPr>
          <a:xfrm>
            <a:off x="893925" y="4789425"/>
            <a:ext cx="77796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/01/202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b="1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23CSB201  | Console Operation | Object Oriented Programming | Ms Kirupa AP/CSE /  SNSCT</a:t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5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4525" y="995500"/>
            <a:ext cx="5314950" cy="35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9e1dbd7d43_0_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4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g39e1dbd7d43_0_14"/>
          <p:cNvSpPr txBox="1"/>
          <p:nvPr>
            <p:ph idx="1" type="body"/>
          </p:nvPr>
        </p:nvSpPr>
        <p:spPr>
          <a:xfrm>
            <a:off x="893925" y="1439975"/>
            <a:ext cx="6847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914400" rtl="0" algn="just">
              <a:spcBef>
                <a:spcPts val="7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47474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Java Console </a:t>
            </a:r>
            <a:r>
              <a:rPr lang="en" sz="1900">
                <a:solidFill>
                  <a:srgbClr val="040C2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provides information about the Java version, user home directory, and any error message that occurs while running an applet or application</a:t>
            </a:r>
            <a:r>
              <a:rPr lang="en" sz="1900">
                <a:solidFill>
                  <a:srgbClr val="47474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</p:txBody>
      </p:sp>
      <p:pic>
        <p:nvPicPr>
          <p:cNvPr id="131" name="Google Shape;131;g39e1dbd7d43_0_14" title="WhatsApp_Image_2025-10-03_at_10.08.45_AM-removebg-preview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1240" y="0"/>
            <a:ext cx="1192751" cy="83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39e1dbd7d43_0_14"/>
          <p:cNvSpPr txBox="1"/>
          <p:nvPr/>
        </p:nvSpPr>
        <p:spPr>
          <a:xfrm>
            <a:off x="8424000" y="4789125"/>
            <a:ext cx="6177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09/10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39e1dbd7d43_0_14"/>
          <p:cNvSpPr txBox="1"/>
          <p:nvPr/>
        </p:nvSpPr>
        <p:spPr>
          <a:xfrm>
            <a:off x="893925" y="4789425"/>
            <a:ext cx="77796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/01/202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b="1" i="0" lang="en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</a:t>
            </a: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23CSB201  | Console Operation | Object Oriented Programming | Ms Kirupa AP/CSE /  SNSCT</a:t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5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t/>
            </a:r>
            <a:endParaRPr b="1" i="0" sz="1085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