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66" r:id="rId3"/>
    <p:sldId id="267" r:id="rId4"/>
    <p:sldId id="268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93" r:id="rId13"/>
    <p:sldId id="290" r:id="rId14"/>
    <p:sldId id="291" r:id="rId15"/>
    <p:sldId id="29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627"/>
    <p:restoredTop sz="94206"/>
  </p:normalViewPr>
  <p:slideViewPr>
    <p:cSldViewPr snapToGrid="0">
      <p:cViewPr varScale="1">
        <p:scale>
          <a:sx n="68" d="100"/>
          <a:sy n="68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F5F8-6AC1-6849-A5D4-C11F692AD4D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32A8A-1863-AE4F-8513-BD7315F1DA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9033" y="320221"/>
            <a:ext cx="8400049" cy="1325443"/>
          </a:xfrm>
        </p:spPr>
        <p:txBody>
          <a:bodyPr>
            <a:normAutofit fontScale="90000"/>
          </a:bodyPr>
          <a:lstStyle/>
          <a:p>
            <a:pPr defTabSz="914400">
              <a:spcBef>
                <a:spcPts val="0"/>
              </a:spcBef>
              <a:defRPr/>
            </a:pP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b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r>
              <a:rPr lang="en-US" sz="40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SNS COLLEGE OF TECHNOLOGY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Coimbatore-35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An Autonomous Institution</a:t>
            </a:r>
            <a:br>
              <a:rPr lang="en-US" sz="11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</a:br>
            <a:br>
              <a:rPr lang="en-US" sz="1600" b="1" kern="0" dirty="0">
                <a:solidFill>
                  <a:srgbClr val="020301"/>
                </a:solidFill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</a:br>
            <a:endParaRPr lang="en-I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495" y="1663065"/>
            <a:ext cx="8961755" cy="342900"/>
          </a:xfrm>
        </p:spPr>
        <p:txBody>
          <a:bodyPr>
            <a:normAutofit fontScale="72500"/>
          </a:bodyPr>
          <a:lstStyle/>
          <a:p>
            <a:r>
              <a:rPr lang="en-US" b="1" dirty="0">
                <a:latin typeface="Times New Roman" panose="02020603050405020304" pitchFamily="18" charset="0"/>
                <a:ea typeface="Cambria" panose="02040503050406030204"/>
                <a:cs typeface="Times New Roman" panose="02020603050405020304" pitchFamily="18" charset="0"/>
                <a:sym typeface="Cambria" panose="02040503050406030204"/>
              </a:rPr>
              <a:t>Department Of ECE</a:t>
            </a:r>
            <a:endParaRPr lang="en-US" b="1" dirty="0">
              <a:latin typeface="Times New Roman" panose="02020603050405020304" pitchFamily="18" charset="0"/>
              <a:ea typeface="Cambria" panose="02040503050406030204"/>
              <a:cs typeface="Times New Roman" panose="02020603050405020304" pitchFamily="18" charset="0"/>
              <a:sym typeface="Cambria" panose="02040503050406030204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7019B-E70F-4FF5-87A8-26CF74CED4A6}" type="slidenum">
              <a:rPr lang="en-IN" smtClean="0">
                <a:latin typeface="Times New Roman" panose="02020603050405020304" pitchFamily="18" charset="0"/>
                <a:cs typeface="Times New Roman" panose="02020603050405020304" pitchFamily="18" charset="0"/>
              </a:rPr>
            </a:fld>
            <a:endParaRPr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Subtitle 2"/>
          <p:cNvSpPr txBox="1"/>
          <p:nvPr/>
        </p:nvSpPr>
        <p:spPr>
          <a:xfrm>
            <a:off x="1248266" y="2980894"/>
            <a:ext cx="10105534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UNIT-3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/>
              <a:t>EXPLAINABLE AI AND APPLICATIONS</a:t>
            </a:r>
            <a:r>
              <a:rPr lang="en-IN" b="1" dirty="0"/>
              <a:t> 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ubtitle 2"/>
          <p:cNvSpPr txBox="1"/>
          <p:nvPr/>
        </p:nvSpPr>
        <p:spPr>
          <a:xfrm>
            <a:off x="2305553" y="3668233"/>
            <a:ext cx="9144000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/>
          <p:nvPr/>
        </p:nvSpPr>
        <p:spPr>
          <a:xfrm>
            <a:off x="1580443" y="2365704"/>
            <a:ext cx="9144000" cy="728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6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23ECE604 - GEN AI</a:t>
            </a:r>
            <a:endParaRPr lang="en-IN" sz="266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3860" y="5033010"/>
            <a:ext cx="4428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C.PARKAVI AP/AIML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96360" y="4171315"/>
            <a:ext cx="5706110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TOPIC-</a:t>
            </a:r>
            <a:r>
              <a:rPr lang="en-US" dirty="0"/>
              <a:t> </a:t>
            </a:r>
            <a:r>
              <a:rPr lang="en-US" altLang="en-US" dirty="0"/>
              <a:t>Explainability techniques (LIME, SHAP)</a:t>
            </a:r>
            <a:r>
              <a:rPr lang="en-US" dirty="0"/>
              <a:t> </a:t>
            </a:r>
            <a:endParaRPr lang="en-IN" dirty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3625"/>
            <a:ext cx="9095740" cy="511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More Techniques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Self-Consistency: Generate multiple responses and choose the most consistent one.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Prompt Chaining: Break complex tasks into a sequence of smaller prompts.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Tree of Thoughts (ToT): Explore multiple reasoning paths.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RAG Integration: Combine prompts with retrieved external knowledge.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Mind Map</a:t>
            </a:r>
            <a:endParaRPr 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  <p:sp>
        <p:nvSpPr>
          <p:cNvPr id="8" name="Content Placeholder 7"/>
          <p:cNvSpPr/>
          <p:nvPr>
            <p:ph idx="1"/>
          </p:nvPr>
        </p:nvSpPr>
        <p:spPr/>
        <p:txBody>
          <a:bodyPr/>
          <a:p>
            <a:r>
              <a:rPr lang="en-US" altLang="en-US"/>
              <a:t>Prompt Engineering</a:t>
            </a:r>
            <a:endParaRPr lang="en-US" altLang="en-US"/>
          </a:p>
          <a:p>
            <a:r>
              <a:rPr lang="en-US" altLang="en-US"/>
              <a:t>├── Basic (Zero-shot, Few-shot)</a:t>
            </a:r>
            <a:endParaRPr lang="en-US" altLang="en-US"/>
          </a:p>
          <a:p>
            <a:r>
              <a:rPr lang="en-US" altLang="en-US"/>
              <a:t>├── Advanced (CoT, Role, Self-Consistency)</a:t>
            </a:r>
            <a:endParaRPr lang="en-US" altLang="en-US"/>
          </a:p>
          <a:p>
            <a:r>
              <a:rPr lang="en-US" altLang="en-US"/>
              <a:t>├── Best Practices (Clarity, Structure, Iteration)</a:t>
            </a:r>
            <a:endParaRPr lang="en-US" altLang="en-US"/>
          </a:p>
          <a:p>
            <a:r>
              <a:rPr lang="en-US" altLang="en-US"/>
              <a:t>├── Applications (Code, Content, Analysis)</a:t>
            </a:r>
            <a:endParaRPr lang="en-US" altLang="en-US"/>
          </a:p>
          <a:p>
            <a:r>
              <a:rPr lang="en-US" altLang="en-US"/>
              <a:t>└── Goal: Reliable &amp; High-Quality LLM Output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dirty="0"/>
              <a:t>Based on game theory (Shapley values)</a:t>
            </a:r>
            <a:endParaRPr lang="en-US" altLang="en-US" dirty="0"/>
          </a:p>
          <a:p>
            <a:pPr algn="just"/>
            <a:r>
              <a:rPr lang="en-US" altLang="en-US" dirty="0"/>
              <a:t>Provides global + local explanations</a:t>
            </a:r>
            <a:endParaRPr lang="en-US" altLang="en-US" dirty="0"/>
          </a:p>
          <a:p>
            <a:pPr algn="just"/>
            <a:r>
              <a:rPr lang="en-US" altLang="en-US" dirty="0"/>
              <a:t>More consistent and theoretically grounded</a:t>
            </a:r>
            <a:endParaRPr lang="en-US" altLang="en-US" dirty="0"/>
          </a:p>
          <a:p>
            <a:pPr algn="just"/>
            <a:r>
              <a:rPr lang="en-US" altLang="en-US" dirty="0"/>
              <a:t>Shows exact contribution of each feature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Riddle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his matches the depth, flow, and professional tone of your RAG presentation.</a:t>
            </a:r>
            <a:endParaRPr lang="en-US" altLang="en-US" dirty="0"/>
          </a:p>
          <a:p>
            <a:r>
              <a:rPr lang="en-US" altLang="en-US" dirty="0"/>
              <a:t>Would you like me to: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Add speaker notes for each slide?</a:t>
            </a:r>
            <a:endParaRPr lang="en-US" altLang="en-US" dirty="0"/>
          </a:p>
          <a:p>
            <a:r>
              <a:rPr lang="en-US" altLang="en-US" dirty="0"/>
              <a:t>Adjust the number of slides?</a:t>
            </a:r>
            <a:endParaRPr lang="en-US" altLang="en-US" dirty="0"/>
          </a:p>
          <a:p>
            <a:r>
              <a:rPr lang="en-US" altLang="en-US" dirty="0"/>
              <a:t>Include more technical details (formulas, examples)?</a:t>
            </a:r>
            <a:endParaRPr lang="en-US" altLang="en-US" dirty="0"/>
          </a:p>
          <a:p>
            <a:r>
              <a:rPr lang="en-US" altLang="en-US" dirty="0"/>
              <a:t>Add suggested image placeholders?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8000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  <a:p>
            <a:pPr marL="0" indent="0" algn="ctr">
              <a:buNone/>
            </a:pPr>
            <a:r>
              <a:rPr lang="en-US" sz="8000" dirty="0"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THANK YOU</a:t>
            </a:r>
            <a:endParaRPr lang="en-US" sz="8000" dirty="0"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r>
              <a:rPr lang="en-US" altLang="en-US" dirty="0"/>
              <a:t>BERT and GPT Family</a:t>
            </a:r>
            <a:endParaRPr lang="en-US" altLang="en-US" dirty="0"/>
          </a:p>
          <a:p>
            <a:r>
              <a:rPr lang="en-US" altLang="en-US" dirty="0"/>
              <a:t>BERT: Bidirectional Encoder for understanding tasks</a:t>
            </a:r>
            <a:endParaRPr lang="en-US" altLang="en-US" dirty="0"/>
          </a:p>
          <a:p>
            <a:r>
              <a:rPr lang="en-US" altLang="en-US" dirty="0"/>
              <a:t>GPT: Decoder-only for generative tasks</a:t>
            </a:r>
            <a:endParaRPr lang="en-US" altLang="en-US" dirty="0"/>
          </a:p>
          <a:p>
            <a:r>
              <a:rPr lang="en-US" altLang="en-US" dirty="0"/>
              <a:t>Both built on Transformer architecture and power modern LLMs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Included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Introduction to Prompt Engineering</a:t>
            </a:r>
            <a:endParaRPr lang="en-US" altLang="en-US" dirty="0"/>
          </a:p>
          <a:p>
            <a:r>
              <a:rPr lang="en-US" altLang="en-US" dirty="0"/>
              <a:t>Problem Statement &amp; Need</a:t>
            </a:r>
            <a:endParaRPr lang="en-US" altLang="en-US" dirty="0"/>
          </a:p>
          <a:p>
            <a:r>
              <a:rPr lang="en-US" altLang="en-US" dirty="0"/>
              <a:t>Empathize – Why Prompt Engineering Matters</a:t>
            </a:r>
            <a:endParaRPr lang="en-US" altLang="en-US" dirty="0"/>
          </a:p>
          <a:p>
            <a:r>
              <a:rPr lang="en-US" altLang="en-US" dirty="0"/>
              <a:t>Define – Core Concepts</a:t>
            </a:r>
            <a:endParaRPr lang="en-US" altLang="en-US" dirty="0"/>
          </a:p>
          <a:p>
            <a:r>
              <a:rPr lang="en-US" altLang="en-US" dirty="0"/>
              <a:t>Basic Prompting Techniques</a:t>
            </a:r>
            <a:endParaRPr lang="en-US" altLang="en-US" dirty="0"/>
          </a:p>
          <a:p>
            <a:r>
              <a:rPr lang="en-US" altLang="en-US" dirty="0"/>
              <a:t>Advanced Techniques (CoT, Few-shot, etc.)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41155" cy="4351655"/>
          </a:xfrm>
        </p:spPr>
        <p:txBody>
          <a:bodyPr>
            <a:normAutofit lnSpcReduction="20000"/>
          </a:bodyPr>
          <a:lstStyle/>
          <a:p>
            <a:r>
              <a:rPr lang="en-US" altLang="en-US" dirty="0"/>
              <a:t>Modern AI models (especially Deep Learning &amp; LLMs) are highly complex</a:t>
            </a:r>
            <a:endParaRPr lang="en-US" altLang="en-US" dirty="0"/>
          </a:p>
          <a:p>
            <a:r>
              <a:rPr lang="en-US" altLang="en-US" dirty="0"/>
              <a:t>Decisions are difficult to understand or explain</a:t>
            </a:r>
            <a:endParaRPr lang="en-US" altLang="en-US" dirty="0"/>
          </a:p>
          <a:p>
            <a:r>
              <a:rPr lang="en-US" altLang="en-US" dirty="0"/>
              <a:t>Lack of trust in high-stakes domains (healthcare, finance, legal)</a:t>
            </a:r>
            <a:endParaRPr lang="en-US" altLang="en-US" dirty="0"/>
          </a:p>
          <a:p>
            <a:r>
              <a:rPr lang="en-US" altLang="en-US" dirty="0"/>
              <a:t>Regulatory requirements demand explainability (e.g., GDPR, AI Act)</a:t>
            </a:r>
            <a:endParaRPr lang="en-US" altLang="en-US" dirty="0"/>
          </a:p>
          <a:p>
            <a:r>
              <a:rPr lang="en-US" altLang="en-US" dirty="0"/>
              <a:t>Hard to debug, improve, or detect bias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Empathize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20000"/>
          </a:bodyPr>
          <a:lstStyle/>
          <a:p>
            <a:r>
              <a:rPr lang="en-US" altLang="en-US" dirty="0"/>
              <a:t>How LIME &amp; SHAP Work: Core Idea</a:t>
            </a:r>
            <a:endParaRPr lang="en-US" altLang="en-US" dirty="0"/>
          </a:p>
          <a:p>
            <a:r>
              <a:rPr lang="en-US" altLang="en-US" dirty="0"/>
              <a:t>User Input → Model Prediction</a:t>
            </a:r>
            <a:endParaRPr lang="en-US" altLang="en-US" dirty="0"/>
          </a:p>
          <a:p>
            <a:r>
              <a:rPr lang="en-US" altLang="en-US" dirty="0"/>
              <a:t>↓</a:t>
            </a:r>
            <a:endParaRPr lang="en-US" altLang="en-US" dirty="0"/>
          </a:p>
          <a:p>
            <a:r>
              <a:rPr lang="en-US" altLang="en-US" dirty="0"/>
              <a:t>Explainer (LIME / SHAP)</a:t>
            </a:r>
            <a:endParaRPr lang="en-US" altLang="en-US" dirty="0"/>
          </a:p>
          <a:p>
            <a:r>
              <a:rPr lang="en-US" altLang="en-US" dirty="0"/>
              <a:t>↓</a:t>
            </a:r>
            <a:endParaRPr lang="en-US" altLang="en-US" dirty="0"/>
          </a:p>
          <a:p>
            <a:r>
              <a:rPr lang="en-US" altLang="en-US" dirty="0"/>
              <a:t>Feature Importance + Visual Explanation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Identifies which features most influenced the prediction</a:t>
            </a:r>
            <a:endParaRPr lang="en-US" altLang="en-US" dirty="0"/>
          </a:p>
          <a:p>
            <a:r>
              <a:rPr lang="en-US" altLang="en-US" dirty="0"/>
              <a:t>Generates human-understandable explanations</a:t>
            </a:r>
            <a:endParaRPr lang="en-US" altLang="en-US" dirty="0"/>
          </a:p>
          <a:p>
            <a:r>
              <a:rPr lang="en-US" altLang="en-US" dirty="0"/>
              <a:t>Helps validate model behavior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Define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241155" cy="4351655"/>
          </a:xfrm>
        </p:spPr>
        <p:txBody>
          <a:bodyPr>
            <a:normAutofit/>
          </a:bodyPr>
          <a:lstStyle/>
          <a:p>
            <a:r>
              <a:rPr lang="en-US" altLang="en-US" dirty="0"/>
              <a:t>LIME (Local Interpretable Model-agnostic Explanations)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Explains individual predictions</a:t>
            </a:r>
            <a:endParaRPr lang="en-US" altLang="en-US" dirty="0"/>
          </a:p>
          <a:p>
            <a:r>
              <a:rPr lang="en-US" altLang="en-US" dirty="0"/>
              <a:t>Creates a simple local model around one instance</a:t>
            </a:r>
            <a:endParaRPr lang="en-US" altLang="en-US" dirty="0"/>
          </a:p>
          <a:p>
            <a:r>
              <a:rPr lang="en-US" altLang="en-US" dirty="0"/>
              <a:t>Fast and easy to understand</a:t>
            </a:r>
            <a:endParaRPr lang="en-US" altLang="en-US" dirty="0"/>
          </a:p>
          <a:p>
            <a:r>
              <a:rPr lang="en-US" altLang="en-US" dirty="0"/>
              <a:t>Good for text and tabular data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956310"/>
            <a:ext cx="10357485" cy="5220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REAL-WORLD ADVANTAGE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Trust &amp; Transparency — Stakeholders can understand model decisions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Bias Detection — Identify unfair feature influence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Debugging — Find why model fails in certain cases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Regulatory Compliance — Meets explainability requirements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Better Decision Making — Humans + AI can collaborate effectively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63625"/>
            <a:ext cx="9444990" cy="5113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Where Explainability Techniques Get Used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Healthcare — Why was a patient diagnosed with a disease?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Finance — Why was a loan application rejected?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Legal &amp; Compliance — Justify automated decisions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Customer Churn Prediction — Understand reasons behind predictions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LLM Applications — Explain why a model gave a particular answer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02690"/>
            <a:ext cx="8922385" cy="49745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Building Reliable Explanations: Best Practices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Choose the right method (LIME for speed, SHAP for accuracy)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Use multiple techniques for validation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Visualize explanations clearly (Force plots, Summary plots, Waterfall plots)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Combine with domain knowledge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Continuously evaluate explanation quality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Document explanations for auditability</a:t>
            </a:r>
            <a:endParaRPr lang="en-US" altLang="en-US" dirty="0"/>
          </a:p>
        </p:txBody>
      </p:sp>
      <p:pic>
        <p:nvPicPr>
          <p:cNvPr id="4" name="object 7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10283484" y="190752"/>
            <a:ext cx="1709928" cy="8731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3251</Words>
  <Application>WPS Presentation</Application>
  <PresentationFormat>Widescreen</PresentationFormat>
  <Paragraphs>123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Cambria</vt:lpstr>
      <vt:lpstr>Arial</vt:lpstr>
      <vt:lpstr>Brush Script MT</vt:lpstr>
      <vt:lpstr>Calibri</vt:lpstr>
      <vt:lpstr>Microsoft YaHei</vt:lpstr>
      <vt:lpstr>Arial Unicode MS</vt:lpstr>
      <vt:lpstr>Calibri Light</vt:lpstr>
      <vt:lpstr>Office Theme</vt:lpstr>
      <vt:lpstr>     SNS COLLEGE OF TECHNOLOGY Coimbatore-35 An Autonomous Institution  </vt:lpstr>
      <vt:lpstr>Recap</vt:lpstr>
      <vt:lpstr>Topics Included</vt:lpstr>
      <vt:lpstr>Problem Statement</vt:lpstr>
      <vt:lpstr>Empathize </vt:lpstr>
      <vt:lpstr>Define </vt:lpstr>
      <vt:lpstr>PowerPoint 演示文稿</vt:lpstr>
      <vt:lpstr>PowerPoint 演示文稿</vt:lpstr>
      <vt:lpstr>PowerPoint 演示文稿</vt:lpstr>
      <vt:lpstr>PowerPoint 演示文稿</vt:lpstr>
      <vt:lpstr>Mind Map</vt:lpstr>
      <vt:lpstr>Conclusion</vt:lpstr>
      <vt:lpstr>Riddle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Catherine Pradeep</dc:creator>
  <cp:lastModifiedBy>THILAGARANI. P SNS</cp:lastModifiedBy>
  <cp:revision>30</cp:revision>
  <dcterms:created xsi:type="dcterms:W3CDTF">2026-02-18T03:50:00Z</dcterms:created>
  <dcterms:modified xsi:type="dcterms:W3CDTF">2026-05-20T07:34:17Z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5002413DF61D44149B723AAFEAD8668C_12</vt:lpwstr>
  </property>
  <property fmtid="{D5CDD505-2E9C-101B-9397-08002B2CF9AE}" pid="3" name="KSOProductBuildVer">
    <vt:lpwstr>1033-12.1.0.26372</vt:lpwstr>
  </property>
</Properties>
</file>