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66" r:id="rId3"/>
    <p:sldId id="267" r:id="rId4"/>
    <p:sldId id="268" r:id="rId5"/>
    <p:sldId id="274" r:id="rId6"/>
    <p:sldId id="275" r:id="rId7"/>
    <p:sldId id="276" r:id="rId8"/>
    <p:sldId id="277" r:id="rId9"/>
    <p:sldId id="278" r:id="rId10"/>
    <p:sldId id="279" r:id="rId11"/>
    <p:sldId id="280" r:id="rId12"/>
    <p:sldId id="293" r:id="rId13"/>
    <p:sldId id="290" r:id="rId14"/>
    <p:sldId id="291" r:id="rId15"/>
    <p:sldId id="2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627"/>
    <p:restoredTop sz="94206"/>
  </p:normalViewPr>
  <p:slideViewPr>
    <p:cSldViewPr snapToGrid="0">
      <p:cViewPr varScale="1">
        <p:scale>
          <a:sx n="68" d="100"/>
          <a:sy n="68" d="100"/>
        </p:scale>
        <p:origin x="216"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notesMaster" Target="notesMasters/notesMaster1.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4" name="Date Placeholder 3"/>
          <p:cNvSpPr>
            <a:spLocks noGrp="1"/>
          </p:cNvSpPr>
          <p:nvPr>
            <p:ph type="dt" sz="half" idx="10"/>
          </p:nvPr>
        </p:nvSpPr>
        <p:spPr/>
        <p:txBody>
          <a:bodyPr/>
          <a:lstStyle/>
          <a:p>
            <a:fld id="{59CDF5F8-6AC1-6849-A5D4-C11F692AD4D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7" name="Date Placeholder 6"/>
          <p:cNvSpPr>
            <a:spLocks noGrp="1"/>
          </p:cNvSpPr>
          <p:nvPr>
            <p:ph type="dt" sz="half" idx="10"/>
          </p:nvPr>
        </p:nvSpPr>
        <p:spPr/>
        <p:txBody>
          <a:bodyPr/>
          <a:lstStyle/>
          <a:p>
            <a:fld id="{59CDF5F8-6AC1-6849-A5D4-C11F692AD4D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59CDF5F8-6AC1-6849-A5D4-C11F692AD4D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CDF5F8-6AC1-6849-A5D4-C11F692AD4D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59CDF5F8-6AC1-6849-A5D4-C11F692AD4D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32A8A-1863-AE4F-8513-BD7315F1DAB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DF5F8-6AC1-6849-A5D4-C11F692AD4D4}"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332A8A-1863-AE4F-8513-BD7315F1DA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9033" y="320221"/>
            <a:ext cx="8400049" cy="1325443"/>
          </a:xfrm>
        </p:spPr>
        <p:txBody>
          <a:bodyPr>
            <a:normAutofit fontScale="90000"/>
          </a:bodyPr>
          <a:lstStyle/>
          <a:p>
            <a:pPr defTabSz="914400">
              <a:spcBef>
                <a:spcPts val="0"/>
              </a:spcBef>
              <a:defRPr/>
            </a:pP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b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r>
              <a:rPr lang="en-US" sz="40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SNS COLLEGE OF TECHNOLOGY</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Coimbatore-35</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t>An Autonomous Institution</a:t>
            </a:r>
            <a:br>
              <a:rPr lang="en-US" sz="1100" kern="0" dirty="0">
                <a:solidFill>
                  <a:srgbClr val="000000"/>
                </a:solidFill>
                <a:latin typeface="Times New Roman" panose="02020603050405020304" pitchFamily="18" charset="0"/>
                <a:cs typeface="Times New Roman" panose="02020603050405020304" pitchFamily="18" charset="0"/>
                <a:sym typeface="Arial" panose="020B0604020202020204"/>
              </a:rPr>
            </a:br>
            <a:br>
              <a:rPr lang="en-US" sz="1600" b="1" kern="0" dirty="0">
                <a:solidFill>
                  <a:srgbClr val="020301"/>
                </a:solidFill>
                <a:latin typeface="Times New Roman" panose="02020603050405020304" pitchFamily="18" charset="0"/>
                <a:ea typeface="Cambria" panose="02040503050406030204"/>
                <a:cs typeface="Times New Roman" panose="02020603050405020304" pitchFamily="18" charset="0"/>
                <a:sym typeface="Cambria" panose="02040503050406030204"/>
              </a:rPr>
            </a:br>
            <a:endParaRPr lang="en-IN" sz="1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66495" y="1663065"/>
            <a:ext cx="8961755" cy="342900"/>
          </a:xfrm>
        </p:spPr>
        <p:txBody>
          <a:bodyPr>
            <a:normAutofit fontScale="72500"/>
          </a:bodyPr>
          <a:lstStyle/>
          <a:p>
            <a:r>
              <a:rPr lang="en-US" b="1" dirty="0">
                <a:latin typeface="Times New Roman" panose="02020603050405020304" pitchFamily="18" charset="0"/>
                <a:ea typeface="Cambria" panose="02040503050406030204"/>
                <a:cs typeface="Times New Roman" panose="02020603050405020304" pitchFamily="18" charset="0"/>
                <a:sym typeface="Cambria" panose="02040503050406030204"/>
              </a:rPr>
              <a:t>Department Of ECE</a:t>
            </a:r>
            <a:endParaRPr lang="en-US" b="1" dirty="0">
              <a:latin typeface="Times New Roman" panose="02020603050405020304" pitchFamily="18" charset="0"/>
              <a:ea typeface="Cambria" panose="02040503050406030204"/>
              <a:cs typeface="Times New Roman" panose="02020603050405020304" pitchFamily="18" charset="0"/>
              <a:sym typeface="Cambria" panose="02040503050406030204"/>
            </a:endParaRPr>
          </a:p>
          <a:p>
            <a:endParaRPr lang="en-IN"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fld id="{E427019B-E70F-4FF5-87A8-26CF74CED4A6}" type="slidenum">
              <a:rPr lang="en-IN" smtClean="0">
                <a:latin typeface="Times New Roman" panose="02020603050405020304" pitchFamily="18" charset="0"/>
                <a:cs typeface="Times New Roman" panose="02020603050405020304" pitchFamily="18" charset="0"/>
              </a:rPr>
            </a:fld>
            <a:endParaRPr lang="en-IN">
              <a:latin typeface="Times New Roman" panose="02020603050405020304" pitchFamily="18" charset="0"/>
              <a:cs typeface="Times New Roman" panose="02020603050405020304" pitchFamily="18" charset="0"/>
            </a:endParaRPr>
          </a:p>
        </p:txBody>
      </p:sp>
      <p:sp>
        <p:nvSpPr>
          <p:cNvPr id="12" name="Subtitle 2"/>
          <p:cNvSpPr txBox="1"/>
          <p:nvPr/>
        </p:nvSpPr>
        <p:spPr>
          <a:xfrm>
            <a:off x="1248266" y="2980894"/>
            <a:ext cx="10105534"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Times New Roman" panose="02020603050405020304" pitchFamily="18" charset="0"/>
                <a:cs typeface="Times New Roman" panose="02020603050405020304" pitchFamily="18" charset="0"/>
              </a:rPr>
              <a:t>UNIT-3</a:t>
            </a:r>
            <a:r>
              <a:rPr lang="en-US" dirty="0">
                <a:latin typeface="Times New Roman" panose="02020603050405020304" pitchFamily="18" charset="0"/>
                <a:cs typeface="Times New Roman" panose="02020603050405020304" pitchFamily="18" charset="0"/>
              </a:rPr>
              <a:t> </a:t>
            </a:r>
            <a:r>
              <a:rPr lang="en-US" altLang="en-US" b="1" dirty="0"/>
              <a:t>EXPLAINABLE AI AND APPLICATIONS</a:t>
            </a:r>
            <a:r>
              <a:rPr lang="en-IN" b="1" dirty="0"/>
              <a:t> </a:t>
            </a:r>
            <a:endParaRPr lang="en-IN" b="1" dirty="0">
              <a:latin typeface="Times New Roman" panose="02020603050405020304" pitchFamily="18" charset="0"/>
              <a:cs typeface="Times New Roman" panose="02020603050405020304" pitchFamily="18" charset="0"/>
            </a:endParaRPr>
          </a:p>
        </p:txBody>
      </p:sp>
      <p:sp>
        <p:nvSpPr>
          <p:cNvPr id="13" name="Subtitle 2"/>
          <p:cNvSpPr txBox="1"/>
          <p:nvPr/>
        </p:nvSpPr>
        <p:spPr>
          <a:xfrm>
            <a:off x="2305553" y="3668233"/>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IN" dirty="0">
              <a:latin typeface="Times New Roman" panose="02020603050405020304" pitchFamily="18" charset="0"/>
              <a:cs typeface="Times New Roman" panose="02020603050405020304" pitchFamily="18" charset="0"/>
            </a:endParaRPr>
          </a:p>
        </p:txBody>
      </p:sp>
      <p:sp>
        <p:nvSpPr>
          <p:cNvPr id="5" name="Subtitle 2"/>
          <p:cNvSpPr txBox="1"/>
          <p:nvPr/>
        </p:nvSpPr>
        <p:spPr>
          <a:xfrm>
            <a:off x="1580443" y="2365704"/>
            <a:ext cx="9144000" cy="72886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665" b="1" dirty="0">
                <a:latin typeface="Times New Roman" panose="02020603050405020304" pitchFamily="18" charset="0"/>
                <a:cs typeface="Times New Roman" panose="02020603050405020304" pitchFamily="18" charset="0"/>
              </a:rPr>
              <a:t>23ECE604 - GEN AI</a:t>
            </a:r>
            <a:endParaRPr lang="en-IN" sz="2665"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4213860" y="5033010"/>
            <a:ext cx="4428490" cy="36830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C.PARKAVI AP/AIML</a:t>
            </a:r>
            <a:endParaRPr lang="en-US" dirty="0">
              <a:latin typeface="Times New Roman" panose="02020603050405020304" pitchFamily="18" charset="0"/>
              <a:cs typeface="Times New Roman" panose="02020603050405020304" pitchFamily="18" charset="0"/>
            </a:endParaRPr>
          </a:p>
        </p:txBody>
      </p:sp>
      <p:pic>
        <p:nvPicPr>
          <p:cNvPr id="9" name="object 7"/>
          <p:cNvPicPr/>
          <p:nvPr/>
        </p:nvPicPr>
        <p:blipFill>
          <a:blip r:embed="rId1" cstate="print"/>
          <a:stretch>
            <a:fillRect/>
          </a:stretch>
        </p:blipFill>
        <p:spPr>
          <a:xfrm>
            <a:off x="10283484" y="190752"/>
            <a:ext cx="1709928" cy="873172"/>
          </a:xfrm>
          <a:prstGeom prst="rect">
            <a:avLst/>
          </a:prstGeom>
        </p:spPr>
      </p:pic>
      <p:sp>
        <p:nvSpPr>
          <p:cNvPr id="14" name="TextBox 13"/>
          <p:cNvSpPr txBox="1"/>
          <p:nvPr/>
        </p:nvSpPr>
        <p:spPr>
          <a:xfrm>
            <a:off x="3896360" y="4171315"/>
            <a:ext cx="5706110" cy="645160"/>
          </a:xfrm>
          <a:prstGeom prst="rect">
            <a:avLst/>
          </a:prstGeom>
          <a:noFill/>
        </p:spPr>
        <p:txBody>
          <a:bodyPr wrap="square">
            <a:spAutoFit/>
          </a:bodyPr>
          <a:lstStyle/>
          <a:p>
            <a:r>
              <a:rPr lang="en-US" dirty="0">
                <a:latin typeface="Times New Roman" panose="02020603050405020304" pitchFamily="18" charset="0"/>
                <a:ea typeface="Times New Roman" panose="02020603050405020304" pitchFamily="18" charset="0"/>
                <a:cs typeface="Times New Roman" panose="02020603050405020304" pitchFamily="18" charset="0"/>
              </a:rPr>
              <a:t>TOPIC-</a:t>
            </a:r>
            <a:r>
              <a:rPr lang="en-US" dirty="0"/>
              <a:t> </a:t>
            </a:r>
            <a:r>
              <a:rPr lang="en-US" altLang="en-US" dirty="0"/>
              <a:t>Deployment of Generative Systems </a:t>
            </a:r>
            <a:r>
              <a:rPr lang="en-US" dirty="0"/>
              <a:t> </a:t>
            </a:r>
            <a:endParaRPr lang="en-IN" dirty="0"/>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063625"/>
            <a:ext cx="9095740" cy="5113655"/>
          </a:xfrm>
        </p:spPr>
        <p:txBody>
          <a:bodyPr>
            <a:normAutofit/>
          </a:bodyPr>
          <a:lstStyle/>
          <a:p>
            <a:pPr marL="0" indent="0">
              <a:buNone/>
            </a:pPr>
            <a:r>
              <a:rPr lang="en-US" altLang="en-US" dirty="0"/>
              <a:t>Use Cases</a:t>
            </a:r>
            <a:endParaRPr lang="en-US" altLang="en-US" dirty="0"/>
          </a:p>
          <a:p>
            <a:pPr marL="0" indent="0">
              <a:buNone/>
            </a:pPr>
            <a:r>
              <a:rPr lang="en-US" altLang="en-US" dirty="0"/>
              <a:t>Where Generative Systems Are Deployed</a:t>
            </a:r>
            <a:endParaRPr lang="en-US" altLang="en-US" dirty="0"/>
          </a:p>
          <a:p>
            <a:pPr marL="0" indent="0">
              <a:buNone/>
            </a:pPr>
            <a:endParaRPr lang="en-US" altLang="en-US" dirty="0"/>
          </a:p>
          <a:p>
            <a:pPr marL="0" indent="0">
              <a:buNone/>
            </a:pPr>
            <a:r>
              <a:rPr lang="en-US" altLang="en-US" dirty="0"/>
              <a:t>Intelligent Chatbots &amp; Virtual Assistants</a:t>
            </a:r>
            <a:endParaRPr lang="en-US" altLang="en-US" dirty="0"/>
          </a:p>
          <a:p>
            <a:pPr marL="0" indent="0">
              <a:buNone/>
            </a:pPr>
            <a:r>
              <a:rPr lang="en-US" altLang="en-US" dirty="0"/>
              <a:t>Content Generation Platforms</a:t>
            </a:r>
            <a:endParaRPr lang="en-US" altLang="en-US" dirty="0"/>
          </a:p>
          <a:p>
            <a:pPr marL="0" indent="0">
              <a:buNone/>
            </a:pPr>
            <a:r>
              <a:rPr lang="en-US" altLang="en-US" dirty="0"/>
              <a:t>Code Assistant Tools (GitHub Copilot style)</a:t>
            </a:r>
            <a:endParaRPr lang="en-US" altLang="en-US" dirty="0"/>
          </a:p>
          <a:p>
            <a:pPr marL="0" indent="0">
              <a:buNone/>
            </a:pPr>
            <a:r>
              <a:rPr lang="en-US" altLang="en-US" dirty="0"/>
              <a:t>Personalized Recommendation Systems</a:t>
            </a:r>
            <a:endParaRPr lang="en-US" altLang="en-US" dirty="0"/>
          </a:p>
          <a:p>
            <a:pPr marL="0" indent="0">
              <a:buNone/>
            </a:pPr>
            <a:r>
              <a:rPr lang="en-US" altLang="en-US" dirty="0"/>
              <a:t>Enterprise Knowledge Management</a:t>
            </a:r>
            <a:endParaRPr lang="en-US" altLang="en-US" dirty="0"/>
          </a:p>
          <a:p>
            <a:pPr marL="0" indent="0">
              <a:buNone/>
            </a:pPr>
            <a:r>
              <a:rPr lang="en-US" altLang="en-US" dirty="0"/>
              <a:t>Creative Tools (Image, Video, Audio Generation)</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Mind Map</a:t>
            </a:r>
            <a:endParaRPr 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
        <p:nvSpPr>
          <p:cNvPr id="8" name="Content Placeholder 7"/>
          <p:cNvSpPr/>
          <p:nvPr>
            <p:ph idx="1"/>
          </p:nvPr>
        </p:nvSpPr>
        <p:spPr/>
        <p:txBody>
          <a:bodyPr/>
          <a:p>
            <a:r>
              <a:rPr lang="en-US" altLang="en-US"/>
              <a:t>Deployment of Generative Systems</a:t>
            </a:r>
            <a:endParaRPr lang="en-US" altLang="en-US"/>
          </a:p>
          <a:p>
            <a:r>
              <a:rPr lang="en-US" altLang="en-US"/>
              <a:t>├── Model Optimization</a:t>
            </a:r>
            <a:endParaRPr lang="en-US" altLang="en-US"/>
          </a:p>
          <a:p>
            <a:r>
              <a:rPr lang="en-US" altLang="en-US"/>
              <a:t>├── Serving Infrastructure</a:t>
            </a:r>
            <a:endParaRPr lang="en-US" altLang="en-US"/>
          </a:p>
          <a:p>
            <a:r>
              <a:rPr lang="en-US" altLang="en-US"/>
              <a:t>├── Scalability &amp; Cost</a:t>
            </a:r>
            <a:endParaRPr lang="en-US" altLang="en-US"/>
          </a:p>
          <a:p>
            <a:r>
              <a:rPr lang="en-US" altLang="en-US"/>
              <a:t>├── Monitoring &amp; Safety</a:t>
            </a:r>
            <a:endParaRPr lang="en-US" altLang="en-US"/>
          </a:p>
          <a:p>
            <a:r>
              <a:rPr lang="en-US" altLang="en-US"/>
              <a:t>├── Security &amp; Compliance</a:t>
            </a:r>
            <a:endParaRPr lang="en-US" altLang="en-US"/>
          </a:p>
          <a:p>
            <a:r>
              <a:rPr lang="en-US" altLang="en-US"/>
              <a:t>└── Goal: Reliable, Fast &amp; Secure GenAI in Production</a:t>
            </a: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endParaRPr lang="en-US" dirty="0"/>
          </a:p>
        </p:txBody>
      </p:sp>
      <p:sp>
        <p:nvSpPr>
          <p:cNvPr id="3" name="Content Placeholder 2"/>
          <p:cNvSpPr>
            <a:spLocks noGrp="1"/>
          </p:cNvSpPr>
          <p:nvPr>
            <p:ph idx="1"/>
          </p:nvPr>
        </p:nvSpPr>
        <p:spPr/>
        <p:txBody>
          <a:bodyPr/>
          <a:lstStyle/>
          <a:p>
            <a:pPr algn="just"/>
            <a:r>
              <a:rPr lang="en-US" altLang="en-US" dirty="0"/>
              <a:t>Successful deployment of generative systems transforms experimental AI models into robust, scalable, and trustworthy applications. It requires careful planning around performance, cost, safety, and maintainability to deliver real business and user value.</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Riddle</a:t>
            </a:r>
            <a:endParaRPr lang="en-US" dirty="0"/>
          </a:p>
        </p:txBody>
      </p:sp>
      <p:sp>
        <p:nvSpPr>
          <p:cNvPr id="3" name="Content Placeholder 2"/>
          <p:cNvSpPr>
            <a:spLocks noGrp="1"/>
          </p:cNvSpPr>
          <p:nvPr>
            <p:ph idx="1"/>
          </p:nvPr>
        </p:nvSpPr>
        <p:spPr/>
        <p:txBody>
          <a:bodyPr/>
          <a:lstStyle/>
          <a:p>
            <a:r>
              <a:rPr lang="en-US" altLang="en-US" dirty="0"/>
              <a:t>I take powerful models and bring them to life,</a:t>
            </a:r>
            <a:endParaRPr lang="en-US" altLang="en-US" dirty="0"/>
          </a:p>
          <a:p>
            <a:r>
              <a:rPr lang="en-US" altLang="en-US" dirty="0"/>
              <a:t>Making them fast, safe, and ready for real users’ strife.</a:t>
            </a:r>
            <a:endParaRPr lang="en-US" altLang="en-US" dirty="0"/>
          </a:p>
          <a:p>
            <a:r>
              <a:rPr lang="en-US" altLang="en-US" dirty="0"/>
              <a:t>With containers and clouds, I help them scale tall,</a:t>
            </a:r>
            <a:endParaRPr lang="en-US" altLang="en-US" dirty="0"/>
          </a:p>
          <a:p>
            <a:r>
              <a:rPr lang="en-US" altLang="en-US" dirty="0"/>
              <a:t>Without me, great models stay hidden from all.</a:t>
            </a:r>
            <a:endParaRPr lang="en-US" altLang="en-US" dirty="0"/>
          </a:p>
          <a:p>
            <a:r>
              <a:rPr lang="en-US" altLang="en-US" dirty="0"/>
              <a:t>What am I?</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a:p>
            <a:pPr marL="0" indent="0" algn="ctr">
              <a:buNone/>
            </a:pPr>
            <a:r>
              <a:rPr lang="en-US" sz="8000" dirty="0">
                <a:latin typeface="Brush Script MT" panose="03060802040406070304" pitchFamily="66" charset="-122"/>
                <a:ea typeface="Brush Script MT" panose="03060802040406070304" pitchFamily="66" charset="-122"/>
                <a:cs typeface="Brush Script MT" panose="03060802040406070304" pitchFamily="66" charset="-122"/>
              </a:rPr>
              <a:t>THANK YOU</a:t>
            </a:r>
            <a:endParaRPr lang="en-US" sz="8000" dirty="0">
              <a:latin typeface="Brush Script MT" panose="03060802040406070304" pitchFamily="66" charset="-122"/>
              <a:ea typeface="Brush Script MT" panose="03060802040406070304" pitchFamily="66" charset="-122"/>
              <a:cs typeface="Brush Script MT" panose="03060802040406070304" pitchFamily="66" charset="-122"/>
            </a:endParaRPr>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a:t>
            </a:r>
            <a:endParaRPr lang="en-US" dirty="0"/>
          </a:p>
        </p:txBody>
      </p:sp>
      <p:sp>
        <p:nvSpPr>
          <p:cNvPr id="3" name="Content Placeholder 2"/>
          <p:cNvSpPr>
            <a:spLocks noGrp="1"/>
          </p:cNvSpPr>
          <p:nvPr>
            <p:ph idx="1"/>
          </p:nvPr>
        </p:nvSpPr>
        <p:spPr/>
        <p:txBody>
          <a:bodyPr>
            <a:normAutofit/>
          </a:bodyPr>
          <a:lstStyle/>
          <a:p>
            <a:pPr marL="0" indent="0">
              <a:buNone/>
            </a:pPr>
            <a:endParaRPr lang="en-IN" dirty="0"/>
          </a:p>
          <a:p>
            <a:r>
              <a:rPr lang="en-US" altLang="en-US" dirty="0"/>
              <a:t>Explainability Techniques (LIME, SHAP)</a:t>
            </a:r>
            <a:endParaRPr lang="en-US" altLang="en-US" dirty="0"/>
          </a:p>
          <a:p>
            <a:r>
              <a:rPr lang="en-US" altLang="en-US" dirty="0"/>
              <a:t>LIME: Fast, local explanations</a:t>
            </a:r>
            <a:endParaRPr lang="en-US" altLang="en-US" dirty="0"/>
          </a:p>
          <a:p>
            <a:r>
              <a:rPr lang="en-US" altLang="en-US" dirty="0"/>
              <a:t>SHAP: Game-theoretic, consistent global &amp; local explanations</a:t>
            </a:r>
            <a:endParaRPr lang="en-US" altLang="en-US" dirty="0"/>
          </a:p>
          <a:p>
            <a:r>
              <a:rPr lang="en-US" altLang="en-US" dirty="0"/>
              <a:t>Essential for building trust and transparency in AI models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Included</a:t>
            </a:r>
            <a:endParaRPr lang="en-US" dirty="0"/>
          </a:p>
        </p:txBody>
      </p:sp>
      <p:sp>
        <p:nvSpPr>
          <p:cNvPr id="3" name="Content Placeholder 2"/>
          <p:cNvSpPr>
            <a:spLocks noGrp="1"/>
          </p:cNvSpPr>
          <p:nvPr>
            <p:ph idx="1"/>
          </p:nvPr>
        </p:nvSpPr>
        <p:spPr/>
        <p:txBody>
          <a:bodyPr>
            <a:normAutofit/>
          </a:bodyPr>
          <a:lstStyle/>
          <a:p>
            <a:r>
              <a:rPr lang="en-US" altLang="en-US" dirty="0"/>
              <a:t>ntroduction to Generative Systems Deployment</a:t>
            </a:r>
            <a:endParaRPr lang="en-US" altLang="en-US" dirty="0"/>
          </a:p>
          <a:p>
            <a:r>
              <a:rPr lang="en-US" altLang="en-US" dirty="0"/>
              <a:t>Problem Statement &amp; Challenges</a:t>
            </a:r>
            <a:endParaRPr lang="en-US" altLang="en-US" dirty="0"/>
          </a:p>
          <a:p>
            <a:r>
              <a:rPr lang="en-US" altLang="en-US" dirty="0"/>
              <a:t>Empathize – Why Deployment Matters</a:t>
            </a:r>
            <a:endParaRPr lang="en-US" altLang="en-US" dirty="0"/>
          </a:p>
          <a:p>
            <a:r>
              <a:rPr lang="en-US" altLang="en-US" dirty="0"/>
              <a:t>Define – Core Concepts</a:t>
            </a:r>
            <a:endParaRPr lang="en-US" altLang="en-US" dirty="0"/>
          </a:p>
          <a:p>
            <a:r>
              <a:rPr lang="en-US" altLang="en-US" dirty="0"/>
              <a:t>Deployment Strategies &amp; Architectures</a:t>
            </a:r>
            <a:endParaRPr lang="en-US" altLang="en-US" dirty="0"/>
          </a:p>
          <a:p>
            <a:r>
              <a:rPr lang="en-US" altLang="en-US" dirty="0"/>
              <a:t>Scalability &amp; Cost Management</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Problem Statement</a:t>
            </a:r>
            <a:endParaRPr lang="en-US" dirty="0"/>
          </a:p>
        </p:txBody>
      </p:sp>
      <p:sp>
        <p:nvSpPr>
          <p:cNvPr id="3" name="Content Placeholder 2"/>
          <p:cNvSpPr>
            <a:spLocks noGrp="1"/>
          </p:cNvSpPr>
          <p:nvPr>
            <p:ph sz="half" idx="1"/>
          </p:nvPr>
        </p:nvSpPr>
        <p:spPr>
          <a:xfrm>
            <a:off x="838200" y="1825625"/>
            <a:ext cx="9241155" cy="4351655"/>
          </a:xfrm>
        </p:spPr>
        <p:txBody>
          <a:bodyPr>
            <a:normAutofit lnSpcReduction="20000"/>
          </a:bodyPr>
          <a:lstStyle/>
          <a:p>
            <a:r>
              <a:rPr lang="en-US" altLang="en-US" dirty="0"/>
              <a:t>Deploying Generative AI systems (LLMs, Image/Video models, Agents) comes with major challenges:</a:t>
            </a:r>
            <a:endParaRPr lang="en-US" altLang="en-US" dirty="0"/>
          </a:p>
          <a:p>
            <a:endParaRPr lang="en-US" altLang="en-US" dirty="0"/>
          </a:p>
          <a:p>
            <a:r>
              <a:rPr lang="en-US" altLang="en-US" dirty="0"/>
              <a:t>High computational cost and latency</a:t>
            </a:r>
            <a:endParaRPr lang="en-US" altLang="en-US" dirty="0"/>
          </a:p>
          <a:p>
            <a:r>
              <a:rPr lang="en-US" altLang="en-US" dirty="0"/>
              <a:t>Scalability issues under real user load</a:t>
            </a:r>
            <a:endParaRPr lang="en-US" altLang="en-US" dirty="0"/>
          </a:p>
          <a:p>
            <a:r>
              <a:rPr lang="en-US" altLang="en-US" dirty="0"/>
              <a:t>Hallucinations and safety risks in production</a:t>
            </a:r>
            <a:endParaRPr lang="en-US" altLang="en-US" dirty="0"/>
          </a:p>
          <a:p>
            <a:r>
              <a:rPr lang="en-US" altLang="en-US" dirty="0"/>
              <a:t>Data privacy and security concerns</a:t>
            </a:r>
            <a:endParaRPr lang="en-US" altLang="en-US" dirty="0"/>
          </a:p>
          <a:p>
            <a:r>
              <a:rPr lang="en-US" altLang="en-US" dirty="0"/>
              <a:t>Monitoring and debugging difficulties</a:t>
            </a:r>
            <a:endParaRPr lang="en-US" altLang="en-US" dirty="0"/>
          </a:p>
          <a:p>
            <a:r>
              <a:rPr lang="en-US" altLang="en-US" dirty="0"/>
              <a:t>High infrastructure and operational costs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Empathize</a:t>
            </a:r>
            <a:br>
              <a:rPr lang="en-IN" b="1" dirty="0"/>
            </a:br>
            <a:endParaRPr lang="en-US" dirty="0"/>
          </a:p>
        </p:txBody>
      </p:sp>
      <p:sp>
        <p:nvSpPr>
          <p:cNvPr id="3" name="Content Placeholder 2"/>
          <p:cNvSpPr>
            <a:spLocks noGrp="1"/>
          </p:cNvSpPr>
          <p:nvPr>
            <p:ph idx="1"/>
          </p:nvPr>
        </p:nvSpPr>
        <p:spPr>
          <a:xfrm>
            <a:off x="838200" y="1825625"/>
            <a:ext cx="10515600" cy="4351338"/>
          </a:xfrm>
        </p:spPr>
        <p:txBody>
          <a:bodyPr>
            <a:normAutofit lnSpcReduction="20000"/>
          </a:bodyPr>
          <a:lstStyle/>
          <a:p>
            <a:r>
              <a:rPr lang="en-US" altLang="en-US" dirty="0"/>
              <a:t>Effective deployment enables:</a:t>
            </a:r>
            <a:endParaRPr lang="en-US" altLang="en-US" dirty="0"/>
          </a:p>
          <a:p>
            <a:endParaRPr lang="en-US" altLang="en-US" dirty="0"/>
          </a:p>
          <a:p>
            <a:r>
              <a:rPr lang="en-US" altLang="en-US" dirty="0"/>
              <a:t>Real-time, reliable AI applications for users</a:t>
            </a:r>
            <a:endParaRPr lang="en-US" altLang="en-US" dirty="0"/>
          </a:p>
          <a:p>
            <a:r>
              <a:rPr lang="en-US" altLang="en-US" dirty="0"/>
              <a:t>Secure and cost-efficient scaling to thousands of users</a:t>
            </a:r>
            <a:endParaRPr lang="en-US" altLang="en-US" dirty="0"/>
          </a:p>
          <a:p>
            <a:r>
              <a:rPr lang="en-US" altLang="en-US" dirty="0"/>
              <a:t>Safe integration into enterprise workflows</a:t>
            </a:r>
            <a:endParaRPr lang="en-US" altLang="en-US" dirty="0"/>
          </a:p>
          <a:p>
            <a:r>
              <a:rPr lang="en-US" altLang="en-US" dirty="0"/>
              <a:t>Continuous monitoring and improvement of generative models</a:t>
            </a:r>
            <a:endParaRPr lang="en-US" altLang="en-US" dirty="0"/>
          </a:p>
          <a:p>
            <a:r>
              <a:rPr lang="en-US" altLang="en-US" dirty="0"/>
              <a:t>Faster time-to-market for GenAI products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Define</a:t>
            </a:r>
            <a:br>
              <a:rPr lang="en-IN" b="1" dirty="0"/>
            </a:br>
            <a:endParaRPr lang="en-US" dirty="0"/>
          </a:p>
        </p:txBody>
      </p:sp>
      <p:sp>
        <p:nvSpPr>
          <p:cNvPr id="3" name="Content Placeholder 2"/>
          <p:cNvSpPr>
            <a:spLocks noGrp="1"/>
          </p:cNvSpPr>
          <p:nvPr>
            <p:ph sz="half" idx="1"/>
          </p:nvPr>
        </p:nvSpPr>
        <p:spPr>
          <a:xfrm>
            <a:off x="838200" y="1825625"/>
            <a:ext cx="9241155" cy="4351655"/>
          </a:xfrm>
        </p:spPr>
        <p:txBody>
          <a:bodyPr>
            <a:normAutofit/>
          </a:bodyPr>
          <a:lstStyle/>
          <a:p>
            <a:r>
              <a:rPr lang="en-US" altLang="en-US" dirty="0"/>
              <a:t>Deployment of Generative Systems refers to the process of taking trained generative models (LLMs, Diffusion models, AI Agents, etc.) from development environment to production, making them available, scalable, secure, and maintainable for real-world users.</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956310"/>
            <a:ext cx="10357485" cy="5220970"/>
          </a:xfrm>
        </p:spPr>
        <p:txBody>
          <a:bodyPr>
            <a:normAutofit/>
          </a:bodyPr>
          <a:lstStyle/>
          <a:p>
            <a:pPr marL="0" indent="0">
              <a:buNone/>
            </a:pPr>
            <a:r>
              <a:rPr lang="en-US" altLang="en-US" dirty="0"/>
              <a:t>Deployment Strategies</a:t>
            </a:r>
            <a:endParaRPr lang="en-US" altLang="en-US" dirty="0"/>
          </a:p>
          <a:p>
            <a:pPr marL="0" indent="0">
              <a:buNone/>
            </a:pPr>
            <a:r>
              <a:rPr lang="en-US" altLang="en-US" dirty="0"/>
              <a:t>Common Deployment Approaches</a:t>
            </a:r>
            <a:endParaRPr lang="en-US" altLang="en-US" dirty="0"/>
          </a:p>
          <a:p>
            <a:pPr marL="0" indent="0">
              <a:buNone/>
            </a:pPr>
            <a:endParaRPr lang="en-US" altLang="en-US" dirty="0"/>
          </a:p>
          <a:p>
            <a:pPr marL="0" indent="0">
              <a:buNone/>
            </a:pPr>
            <a:r>
              <a:rPr lang="en-US" altLang="en-US" dirty="0"/>
              <a:t>Cloud Deployment (AWS, GCP, Azure) – Most popular</a:t>
            </a:r>
            <a:endParaRPr lang="en-US" altLang="en-US" dirty="0"/>
          </a:p>
          <a:p>
            <a:pPr marL="0" indent="0">
              <a:buNone/>
            </a:pPr>
            <a:r>
              <a:rPr lang="en-US" altLang="en-US" dirty="0"/>
              <a:t>On-Premise / Private Cloud – For sensitive data</a:t>
            </a:r>
            <a:endParaRPr lang="en-US" altLang="en-US" dirty="0"/>
          </a:p>
          <a:p>
            <a:pPr marL="0" indent="0">
              <a:buNone/>
            </a:pPr>
            <a:r>
              <a:rPr lang="en-US" altLang="en-US" dirty="0"/>
              <a:t>Edge / On-Device Deployment – For low latency</a:t>
            </a:r>
            <a:endParaRPr lang="en-US" altLang="en-US" dirty="0"/>
          </a:p>
          <a:p>
            <a:pPr marL="0" indent="0">
              <a:buNone/>
            </a:pPr>
            <a:r>
              <a:rPr lang="en-US" altLang="en-US" dirty="0"/>
              <a:t>Hybrid Deployment – Best of both worlds</a:t>
            </a:r>
            <a:endParaRPr lang="en-US" altLang="en-US" dirty="0"/>
          </a:p>
          <a:p>
            <a:pPr marL="0" indent="0">
              <a:buNone/>
            </a:pPr>
            <a:r>
              <a:rPr lang="en-US" altLang="en-US" dirty="0"/>
              <a:t>Serverless &amp; Containerized (Kubernetes, Docker)</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063625"/>
            <a:ext cx="9444990" cy="5113655"/>
          </a:xfrm>
        </p:spPr>
        <p:txBody>
          <a:bodyPr>
            <a:normAutofit/>
          </a:bodyPr>
          <a:lstStyle/>
          <a:p>
            <a:pPr marL="0" indent="0">
              <a:buNone/>
            </a:pPr>
            <a:r>
              <a:rPr lang="en-US" altLang="en-US" dirty="0"/>
              <a:t>How Generative Systems Are Deployed</a:t>
            </a:r>
            <a:endParaRPr lang="en-US" altLang="en-US" dirty="0"/>
          </a:p>
          <a:p>
            <a:pPr marL="0" indent="0">
              <a:buNone/>
            </a:pPr>
            <a:r>
              <a:rPr lang="en-US" altLang="en-US" dirty="0"/>
              <a:t>Core Pipeline</a:t>
            </a:r>
            <a:endParaRPr lang="en-US" altLang="en-US" dirty="0"/>
          </a:p>
          <a:p>
            <a:pPr marL="0" indent="0">
              <a:buNone/>
            </a:pPr>
            <a:endParaRPr lang="en-US" altLang="en-US" dirty="0"/>
          </a:p>
          <a:p>
            <a:pPr marL="0" indent="0">
              <a:buNone/>
            </a:pPr>
            <a:r>
              <a:rPr lang="en-US" altLang="en-US" dirty="0"/>
              <a:t>Model Optimization (Quantization, Pruning)</a:t>
            </a:r>
            <a:endParaRPr lang="en-US" altLang="en-US" dirty="0"/>
          </a:p>
          <a:p>
            <a:pPr marL="0" indent="0">
              <a:buNone/>
            </a:pPr>
            <a:r>
              <a:rPr lang="en-US" altLang="en-US" dirty="0"/>
              <a:t>Containerization (Docker)</a:t>
            </a:r>
            <a:endParaRPr lang="en-US" altLang="en-US" dirty="0"/>
          </a:p>
          <a:p>
            <a:pPr marL="0" indent="0">
              <a:buNone/>
            </a:pPr>
            <a:r>
              <a:rPr lang="en-US" altLang="en-US" dirty="0"/>
              <a:t>Orchestration (Kubernetes)</a:t>
            </a:r>
            <a:endParaRPr lang="en-US" altLang="en-US" dirty="0"/>
          </a:p>
          <a:p>
            <a:pPr marL="0" indent="0">
              <a:buNone/>
            </a:pPr>
            <a:r>
              <a:rPr lang="en-US" altLang="en-US" dirty="0"/>
              <a:t>Inference Serving (vLLM, TensorRT-LLM, Triton)</a:t>
            </a:r>
            <a:endParaRPr lang="en-US" altLang="en-US" dirty="0"/>
          </a:p>
          <a:p>
            <a:pPr marL="0" indent="0">
              <a:buNone/>
            </a:pPr>
            <a:r>
              <a:rPr lang="en-US" altLang="en-US" dirty="0"/>
              <a:t>API Layer (FastAPI / REST / gRPC)</a:t>
            </a:r>
            <a:endParaRPr lang="en-US" altLang="en-US" dirty="0"/>
          </a:p>
          <a:p>
            <a:pPr marL="0" indent="0">
              <a:buNone/>
            </a:pPr>
            <a:r>
              <a:rPr lang="en-US" altLang="en-US" dirty="0"/>
              <a:t>Monitoring &amp; Logging (Prometheus, Grafana, LangSmith)</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202690"/>
            <a:ext cx="8922385" cy="4974590"/>
          </a:xfrm>
        </p:spPr>
        <p:txBody>
          <a:bodyPr>
            <a:normAutofit/>
          </a:bodyPr>
          <a:lstStyle/>
          <a:p>
            <a:pPr marL="0" indent="0">
              <a:buNone/>
            </a:pPr>
            <a:r>
              <a:rPr lang="en-US" altLang="en-US" dirty="0"/>
              <a:t>REAL-WORLD ADVANTAGE</a:t>
            </a:r>
            <a:endParaRPr lang="en-US" altLang="en-US" dirty="0"/>
          </a:p>
          <a:p>
            <a:pPr marL="0" indent="0">
              <a:buNone/>
            </a:pPr>
            <a:endParaRPr lang="en-US" altLang="en-US" dirty="0"/>
          </a:p>
          <a:p>
            <a:pPr marL="0" indent="0">
              <a:buNone/>
            </a:pPr>
            <a:r>
              <a:rPr lang="en-US" altLang="en-US" dirty="0"/>
              <a:t>High Availability &amp; Scalability</a:t>
            </a:r>
            <a:endParaRPr lang="en-US" altLang="en-US" dirty="0"/>
          </a:p>
          <a:p>
            <a:pPr marL="0" indent="0">
              <a:buNone/>
            </a:pPr>
            <a:r>
              <a:rPr lang="en-US" altLang="en-US" dirty="0"/>
              <a:t>Low Latency Inference</a:t>
            </a:r>
            <a:endParaRPr lang="en-US" altLang="en-US" dirty="0"/>
          </a:p>
          <a:p>
            <a:pPr marL="0" indent="0">
              <a:buNone/>
            </a:pPr>
            <a:r>
              <a:rPr lang="en-US" altLang="en-US" dirty="0"/>
              <a:t>Cost Optimization</a:t>
            </a:r>
            <a:endParaRPr lang="en-US" altLang="en-US" dirty="0"/>
          </a:p>
          <a:p>
            <a:pPr marL="0" indent="0">
              <a:buNone/>
            </a:pPr>
            <a:r>
              <a:rPr lang="en-US" altLang="en-US" dirty="0"/>
              <a:t>Continuous Monitoring &amp; Safety</a:t>
            </a:r>
            <a:endParaRPr lang="en-US" altLang="en-US" dirty="0"/>
          </a:p>
          <a:p>
            <a:pPr marL="0" indent="0">
              <a:buNone/>
            </a:pPr>
            <a:r>
              <a:rPr lang="en-US" altLang="en-US" dirty="0"/>
              <a:t>Seamless User Experience</a:t>
            </a:r>
            <a:endParaRPr lang="en-US" altLang="en-US" dirty="0"/>
          </a:p>
          <a:p>
            <a:pPr marL="0" indent="0">
              <a:buNone/>
            </a:pPr>
            <a:r>
              <a:rPr lang="en-US" altLang="en-US" dirty="0"/>
              <a:t>Enterprise-grade Security &amp; Compliance</a:t>
            </a:r>
            <a:endParaRPr lang="en-US" altLang="en-US" dirty="0"/>
          </a:p>
        </p:txBody>
      </p:sp>
      <p:pic>
        <p:nvPicPr>
          <p:cNvPr id="4" name="object 7"/>
          <p:cNvPicPr/>
          <p:nvPr/>
        </p:nvPicPr>
        <p:blipFill>
          <a:blip r:embed="rId1" cstate="print"/>
          <a:stretch>
            <a:fillRect/>
          </a:stretch>
        </p:blipFill>
        <p:spPr>
          <a:xfrm>
            <a:off x="10283484" y="190752"/>
            <a:ext cx="1709928" cy="873172"/>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3194</Words>
  <Application>WPS Presentation</Application>
  <PresentationFormat>Widescreen</PresentationFormat>
  <Paragraphs>119</Paragraphs>
  <Slides>14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14</vt:i4>
      </vt:variant>
    </vt:vector>
  </HeadingPairs>
  <TitlesOfParts>
    <vt:vector size="26" baseType="lpstr">
      <vt:lpstr>Arial</vt:lpstr>
      <vt:lpstr>SimSun</vt:lpstr>
      <vt:lpstr>Wingdings</vt:lpstr>
      <vt:lpstr>Times New Roman</vt:lpstr>
      <vt:lpstr>Cambria</vt:lpstr>
      <vt:lpstr>Arial</vt:lpstr>
      <vt:lpstr>Brush Script MT</vt:lpstr>
      <vt:lpstr>Calibri</vt:lpstr>
      <vt:lpstr>Microsoft YaHei</vt:lpstr>
      <vt:lpstr>Arial Unicode MS</vt:lpstr>
      <vt:lpstr>Calibri Light</vt:lpstr>
      <vt:lpstr>Office Theme</vt:lpstr>
      <vt:lpstr>     SNS COLLEGE OF TECHNOLOGY Coimbatore-35 An Autonomous Institution  </vt:lpstr>
      <vt:lpstr>Recap</vt:lpstr>
      <vt:lpstr>Topics Included</vt:lpstr>
      <vt:lpstr>Problem Statement</vt:lpstr>
      <vt:lpstr>Empathize </vt:lpstr>
      <vt:lpstr>Define </vt:lpstr>
      <vt:lpstr>PowerPoint 演示文稿</vt:lpstr>
      <vt:lpstr>PowerPoint 演示文稿</vt:lpstr>
      <vt:lpstr>PowerPoint 演示文稿</vt:lpstr>
      <vt:lpstr>PowerPoint 演示文稿</vt:lpstr>
      <vt:lpstr>Mind Map</vt:lpstr>
      <vt:lpstr>Conclusion</vt:lpstr>
      <vt:lpstr>Riddle</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Catherine Pradeep</dc:creator>
  <cp:lastModifiedBy>THILAGARANI. P SNS</cp:lastModifiedBy>
  <cp:revision>31</cp:revision>
  <dcterms:created xsi:type="dcterms:W3CDTF">2026-02-18T03:50:00Z</dcterms:created>
  <dcterms:modified xsi:type="dcterms:W3CDTF">2026-05-20T07:40:30Z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5002413DF61D44149B723AAFEAD8668C_12</vt:lpwstr>
  </property>
  <property fmtid="{D5CDD505-2E9C-101B-9397-08002B2CF9AE}" pid="3" name="KSOProductBuildVer">
    <vt:lpwstr>1033-12.1.0.26372</vt:lpwstr>
  </property>
</Properties>
</file>