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7"/>
  </p:notesMasterIdLst>
  <p:sldIdLst>
    <p:sldId id="266" r:id="rId3"/>
    <p:sldId id="267" r:id="rId4"/>
    <p:sldId id="268" r:id="rId5"/>
    <p:sldId id="274" r:id="rId6"/>
    <p:sldId id="275" r:id="rId7"/>
    <p:sldId id="276" r:id="rId8"/>
    <p:sldId id="277" r:id="rId9"/>
    <p:sldId id="278" r:id="rId10"/>
    <p:sldId id="279" r:id="rId11"/>
    <p:sldId id="280" r:id="rId12"/>
    <p:sldId id="293" r:id="rId13"/>
    <p:sldId id="290" r:id="rId14"/>
    <p:sldId id="291" r:id="rId15"/>
    <p:sldId id="292"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0627"/>
    <p:restoredTop sz="94206"/>
  </p:normalViewPr>
  <p:slideViewPr>
    <p:cSldViewPr snapToGrid="0">
      <p:cViewPr varScale="1">
        <p:scale>
          <a:sx n="68" d="100"/>
          <a:sy n="68" d="100"/>
        </p:scale>
        <p:origin x="216" y="31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0" Type="http://schemas.openxmlformats.org/officeDocument/2006/relationships/tableStyles" Target="tableStyles.xml"/><Relationship Id="rId2" Type="http://schemas.openxmlformats.org/officeDocument/2006/relationships/theme" Target="theme/theme1.xml"/><Relationship Id="rId19" Type="http://schemas.openxmlformats.org/officeDocument/2006/relationships/viewProps" Target="viewProps.xml"/><Relationship Id="rId18" Type="http://schemas.openxmlformats.org/officeDocument/2006/relationships/presProps" Target="presProps.xml"/><Relationship Id="rId17" Type="http://schemas.openxmlformats.org/officeDocument/2006/relationships/notesMaster" Target="notesMasters/notesMaster1.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EFD42F7-718C-4B98-AAEC-167E6DDD60A7}" type="datetimeFigureOut">
              <a:rPr lang="en-US" smtClean="0"/>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1B2AA4F-B828-4D7C-AFD3-893933DAFCB4}" type="slidenum">
              <a:rPr lang="en-US" smtClean="0"/>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p:cNvSpPr>
            <a:spLocks noGrp="1"/>
          </p:cNvSpPr>
          <p:nvPr>
            <p:ph type="dt" sz="half" idx="10"/>
          </p:nvPr>
        </p:nvSpPr>
        <p:spPr/>
        <p:txBody>
          <a:bodyPr/>
          <a:lstStyle/>
          <a:p>
            <a:fld id="{59CDF5F8-6AC1-6849-A5D4-C11F692AD4D4}"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32A8A-1863-AE4F-8513-BD7315F1DAB1}"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a:t>Click to edit Master text styles</a:t>
            </a:r>
            <a:endParaRPr lang="en-GB"/>
          </a:p>
          <a:p>
            <a:pPr lvl="1"/>
            <a:r>
              <a:rPr lang="en-GB"/>
              <a:t>Second level</a:t>
            </a:r>
            <a:endParaRPr lang="en-GB"/>
          </a:p>
          <a:p>
            <a:pPr lvl="2"/>
            <a:r>
              <a:rPr lang="en-GB"/>
              <a:t>Third level</a:t>
            </a:r>
            <a:endParaRPr lang="en-GB"/>
          </a:p>
          <a:p>
            <a:pPr lvl="3"/>
            <a:r>
              <a:rPr lang="en-GB"/>
              <a:t>Fourth level</a:t>
            </a:r>
            <a:endParaRPr lang="en-GB"/>
          </a:p>
          <a:p>
            <a:pPr lvl="4"/>
            <a:r>
              <a:rPr lang="en-GB"/>
              <a:t>Fifth level</a:t>
            </a:r>
            <a:endParaRPr lang="en-US"/>
          </a:p>
        </p:txBody>
      </p:sp>
      <p:sp>
        <p:nvSpPr>
          <p:cNvPr id="4" name="Date Placeholder 3"/>
          <p:cNvSpPr>
            <a:spLocks noGrp="1"/>
          </p:cNvSpPr>
          <p:nvPr>
            <p:ph type="dt" sz="half" idx="10"/>
          </p:nvPr>
        </p:nvSpPr>
        <p:spPr/>
        <p:txBody>
          <a:bodyPr/>
          <a:lstStyle/>
          <a:p>
            <a:fld id="{59CDF5F8-6AC1-6849-A5D4-C11F692AD4D4}"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32A8A-1863-AE4F-8513-BD7315F1DAB1}"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GB"/>
              <a:t>Click to edit Master text styles</a:t>
            </a:r>
            <a:endParaRPr lang="en-GB"/>
          </a:p>
          <a:p>
            <a:pPr lvl="1"/>
            <a:r>
              <a:rPr lang="en-GB"/>
              <a:t>Second level</a:t>
            </a:r>
            <a:endParaRPr lang="en-GB"/>
          </a:p>
          <a:p>
            <a:pPr lvl="2"/>
            <a:r>
              <a:rPr lang="en-GB"/>
              <a:t>Third level</a:t>
            </a:r>
            <a:endParaRPr lang="en-GB"/>
          </a:p>
          <a:p>
            <a:pPr lvl="3"/>
            <a:r>
              <a:rPr lang="en-GB"/>
              <a:t>Fourth level</a:t>
            </a:r>
            <a:endParaRPr lang="en-GB"/>
          </a:p>
          <a:p>
            <a:pPr lvl="4"/>
            <a:r>
              <a:rPr lang="en-GB"/>
              <a:t>Fifth level</a:t>
            </a:r>
            <a:endParaRPr lang="en-US"/>
          </a:p>
        </p:txBody>
      </p:sp>
      <p:sp>
        <p:nvSpPr>
          <p:cNvPr id="4" name="Date Placeholder 3"/>
          <p:cNvSpPr>
            <a:spLocks noGrp="1"/>
          </p:cNvSpPr>
          <p:nvPr>
            <p:ph type="dt" sz="half" idx="10"/>
          </p:nvPr>
        </p:nvSpPr>
        <p:spPr/>
        <p:txBody>
          <a:bodyPr/>
          <a:lstStyle/>
          <a:p>
            <a:fld id="{59CDF5F8-6AC1-6849-A5D4-C11F692AD4D4}"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32A8A-1863-AE4F-8513-BD7315F1DAB1}"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idx="1"/>
          </p:nvPr>
        </p:nvSpPr>
        <p:spPr/>
        <p:txBody>
          <a:bodyPr/>
          <a:lstStyle/>
          <a:p>
            <a:pPr lvl="0"/>
            <a:r>
              <a:rPr lang="en-GB"/>
              <a:t>Click to edit Master text styles</a:t>
            </a:r>
            <a:endParaRPr lang="en-GB"/>
          </a:p>
          <a:p>
            <a:pPr lvl="1"/>
            <a:r>
              <a:rPr lang="en-GB"/>
              <a:t>Second level</a:t>
            </a:r>
            <a:endParaRPr lang="en-GB"/>
          </a:p>
          <a:p>
            <a:pPr lvl="2"/>
            <a:r>
              <a:rPr lang="en-GB"/>
              <a:t>Third level</a:t>
            </a:r>
            <a:endParaRPr lang="en-GB"/>
          </a:p>
          <a:p>
            <a:pPr lvl="3"/>
            <a:r>
              <a:rPr lang="en-GB"/>
              <a:t>Fourth level</a:t>
            </a:r>
            <a:endParaRPr lang="en-GB"/>
          </a:p>
          <a:p>
            <a:pPr lvl="4"/>
            <a:r>
              <a:rPr lang="en-GB"/>
              <a:t>Fifth level</a:t>
            </a:r>
            <a:endParaRPr lang="en-US"/>
          </a:p>
        </p:txBody>
      </p:sp>
      <p:sp>
        <p:nvSpPr>
          <p:cNvPr id="4" name="Date Placeholder 3"/>
          <p:cNvSpPr>
            <a:spLocks noGrp="1"/>
          </p:cNvSpPr>
          <p:nvPr>
            <p:ph type="dt" sz="half" idx="10"/>
          </p:nvPr>
        </p:nvSpPr>
        <p:spPr/>
        <p:txBody>
          <a:bodyPr/>
          <a:lstStyle/>
          <a:p>
            <a:fld id="{59CDF5F8-6AC1-6849-A5D4-C11F692AD4D4}"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32A8A-1863-AE4F-8513-BD7315F1DAB1}"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endParaRPr lang="en-GB"/>
          </a:p>
        </p:txBody>
      </p:sp>
      <p:sp>
        <p:nvSpPr>
          <p:cNvPr id="4" name="Date Placeholder 3"/>
          <p:cNvSpPr>
            <a:spLocks noGrp="1"/>
          </p:cNvSpPr>
          <p:nvPr>
            <p:ph type="dt" sz="half" idx="10"/>
          </p:nvPr>
        </p:nvSpPr>
        <p:spPr/>
        <p:txBody>
          <a:bodyPr/>
          <a:lstStyle/>
          <a:p>
            <a:fld id="{59CDF5F8-6AC1-6849-A5D4-C11F692AD4D4}"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32A8A-1863-AE4F-8513-BD7315F1DAB1}"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GB"/>
              <a:t>Click to edit Master text styles</a:t>
            </a:r>
            <a:endParaRPr lang="en-GB"/>
          </a:p>
          <a:p>
            <a:pPr lvl="1"/>
            <a:r>
              <a:rPr lang="en-GB"/>
              <a:t>Second level</a:t>
            </a:r>
            <a:endParaRPr lang="en-GB"/>
          </a:p>
          <a:p>
            <a:pPr lvl="2"/>
            <a:r>
              <a:rPr lang="en-GB"/>
              <a:t>Third level</a:t>
            </a:r>
            <a:endParaRPr lang="en-GB"/>
          </a:p>
          <a:p>
            <a:pPr lvl="3"/>
            <a:r>
              <a:rPr lang="en-GB"/>
              <a:t>Fourth level</a:t>
            </a:r>
            <a:endParaRPr lang="en-GB"/>
          </a:p>
          <a:p>
            <a:pPr lvl="4"/>
            <a:r>
              <a:rPr lang="en-GB"/>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GB"/>
              <a:t>Click to edit Master text styles</a:t>
            </a:r>
            <a:endParaRPr lang="en-GB"/>
          </a:p>
          <a:p>
            <a:pPr lvl="1"/>
            <a:r>
              <a:rPr lang="en-GB"/>
              <a:t>Second level</a:t>
            </a:r>
            <a:endParaRPr lang="en-GB"/>
          </a:p>
          <a:p>
            <a:pPr lvl="2"/>
            <a:r>
              <a:rPr lang="en-GB"/>
              <a:t>Third level</a:t>
            </a:r>
            <a:endParaRPr lang="en-GB"/>
          </a:p>
          <a:p>
            <a:pPr lvl="3"/>
            <a:r>
              <a:rPr lang="en-GB"/>
              <a:t>Fourth level</a:t>
            </a:r>
            <a:endParaRPr lang="en-GB"/>
          </a:p>
          <a:p>
            <a:pPr lvl="4"/>
            <a:r>
              <a:rPr lang="en-GB"/>
              <a:t>Fifth level</a:t>
            </a:r>
            <a:endParaRPr lang="en-US"/>
          </a:p>
        </p:txBody>
      </p:sp>
      <p:sp>
        <p:nvSpPr>
          <p:cNvPr id="5" name="Date Placeholder 4"/>
          <p:cNvSpPr>
            <a:spLocks noGrp="1"/>
          </p:cNvSpPr>
          <p:nvPr>
            <p:ph type="dt" sz="half" idx="10"/>
          </p:nvPr>
        </p:nvSpPr>
        <p:spPr/>
        <p:txBody>
          <a:bodyPr/>
          <a:lstStyle/>
          <a:p>
            <a:fld id="{59CDF5F8-6AC1-6849-A5D4-C11F692AD4D4}"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32A8A-1863-AE4F-8513-BD7315F1DAB1}"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endParaRPr lang="en-GB"/>
          </a:p>
        </p:txBody>
      </p:sp>
      <p:sp>
        <p:nvSpPr>
          <p:cNvPr id="4" name="Content Placeholder 3"/>
          <p:cNvSpPr>
            <a:spLocks noGrp="1"/>
          </p:cNvSpPr>
          <p:nvPr>
            <p:ph sz="half" idx="2"/>
          </p:nvPr>
        </p:nvSpPr>
        <p:spPr>
          <a:xfrm>
            <a:off x="839788" y="2505075"/>
            <a:ext cx="5157787" cy="3684588"/>
          </a:xfrm>
        </p:spPr>
        <p:txBody>
          <a:bodyPr/>
          <a:lstStyle/>
          <a:p>
            <a:pPr lvl="0"/>
            <a:r>
              <a:rPr lang="en-GB"/>
              <a:t>Click to edit Master text styles</a:t>
            </a:r>
            <a:endParaRPr lang="en-GB"/>
          </a:p>
          <a:p>
            <a:pPr lvl="1"/>
            <a:r>
              <a:rPr lang="en-GB"/>
              <a:t>Second level</a:t>
            </a:r>
            <a:endParaRPr lang="en-GB"/>
          </a:p>
          <a:p>
            <a:pPr lvl="2"/>
            <a:r>
              <a:rPr lang="en-GB"/>
              <a:t>Third level</a:t>
            </a:r>
            <a:endParaRPr lang="en-GB"/>
          </a:p>
          <a:p>
            <a:pPr lvl="3"/>
            <a:r>
              <a:rPr lang="en-GB"/>
              <a:t>Fourth level</a:t>
            </a:r>
            <a:endParaRPr lang="en-GB"/>
          </a:p>
          <a:p>
            <a:pPr lvl="4"/>
            <a:r>
              <a:rPr lang="en-GB"/>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endParaRPr lang="en-GB"/>
          </a:p>
        </p:txBody>
      </p:sp>
      <p:sp>
        <p:nvSpPr>
          <p:cNvPr id="6" name="Content Placeholder 5"/>
          <p:cNvSpPr>
            <a:spLocks noGrp="1"/>
          </p:cNvSpPr>
          <p:nvPr>
            <p:ph sz="quarter" idx="4"/>
          </p:nvPr>
        </p:nvSpPr>
        <p:spPr>
          <a:xfrm>
            <a:off x="6172200" y="2505075"/>
            <a:ext cx="5183188" cy="3684588"/>
          </a:xfrm>
        </p:spPr>
        <p:txBody>
          <a:bodyPr/>
          <a:lstStyle/>
          <a:p>
            <a:pPr lvl="0"/>
            <a:r>
              <a:rPr lang="en-GB"/>
              <a:t>Click to edit Master text styles</a:t>
            </a:r>
            <a:endParaRPr lang="en-GB"/>
          </a:p>
          <a:p>
            <a:pPr lvl="1"/>
            <a:r>
              <a:rPr lang="en-GB"/>
              <a:t>Second level</a:t>
            </a:r>
            <a:endParaRPr lang="en-GB"/>
          </a:p>
          <a:p>
            <a:pPr lvl="2"/>
            <a:r>
              <a:rPr lang="en-GB"/>
              <a:t>Third level</a:t>
            </a:r>
            <a:endParaRPr lang="en-GB"/>
          </a:p>
          <a:p>
            <a:pPr lvl="3"/>
            <a:r>
              <a:rPr lang="en-GB"/>
              <a:t>Fourth level</a:t>
            </a:r>
            <a:endParaRPr lang="en-GB"/>
          </a:p>
          <a:p>
            <a:pPr lvl="4"/>
            <a:r>
              <a:rPr lang="en-GB"/>
              <a:t>Fifth level</a:t>
            </a:r>
            <a:endParaRPr lang="en-US"/>
          </a:p>
        </p:txBody>
      </p:sp>
      <p:sp>
        <p:nvSpPr>
          <p:cNvPr id="7" name="Date Placeholder 6"/>
          <p:cNvSpPr>
            <a:spLocks noGrp="1"/>
          </p:cNvSpPr>
          <p:nvPr>
            <p:ph type="dt" sz="half" idx="10"/>
          </p:nvPr>
        </p:nvSpPr>
        <p:spPr/>
        <p:txBody>
          <a:bodyPr/>
          <a:lstStyle/>
          <a:p>
            <a:fld id="{59CDF5F8-6AC1-6849-A5D4-C11F692AD4D4}"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7332A8A-1863-AE4F-8513-BD7315F1DAB1}"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Date Placeholder 2"/>
          <p:cNvSpPr>
            <a:spLocks noGrp="1"/>
          </p:cNvSpPr>
          <p:nvPr>
            <p:ph type="dt" sz="half" idx="10"/>
          </p:nvPr>
        </p:nvSpPr>
        <p:spPr/>
        <p:txBody>
          <a:bodyPr/>
          <a:lstStyle/>
          <a:p>
            <a:fld id="{59CDF5F8-6AC1-6849-A5D4-C11F692AD4D4}"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7332A8A-1863-AE4F-8513-BD7315F1DAB1}"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9CDF5F8-6AC1-6849-A5D4-C11F692AD4D4}"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7332A8A-1863-AE4F-8513-BD7315F1DAB1}"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endParaRPr lang="en-GB"/>
          </a:p>
          <a:p>
            <a:pPr lvl="1"/>
            <a:r>
              <a:rPr lang="en-GB"/>
              <a:t>Second level</a:t>
            </a:r>
            <a:endParaRPr lang="en-GB"/>
          </a:p>
          <a:p>
            <a:pPr lvl="2"/>
            <a:r>
              <a:rPr lang="en-GB"/>
              <a:t>Third level</a:t>
            </a:r>
            <a:endParaRPr lang="en-GB"/>
          </a:p>
          <a:p>
            <a:pPr lvl="3"/>
            <a:r>
              <a:rPr lang="en-GB"/>
              <a:t>Fourth level</a:t>
            </a:r>
            <a:endParaRPr lang="en-GB"/>
          </a:p>
          <a:p>
            <a:pPr lvl="4"/>
            <a:r>
              <a:rPr lang="en-GB"/>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endParaRPr lang="en-GB"/>
          </a:p>
        </p:txBody>
      </p:sp>
      <p:sp>
        <p:nvSpPr>
          <p:cNvPr id="5" name="Date Placeholder 4"/>
          <p:cNvSpPr>
            <a:spLocks noGrp="1"/>
          </p:cNvSpPr>
          <p:nvPr>
            <p:ph type="dt" sz="half" idx="10"/>
          </p:nvPr>
        </p:nvSpPr>
        <p:spPr/>
        <p:txBody>
          <a:bodyPr/>
          <a:lstStyle/>
          <a:p>
            <a:fld id="{59CDF5F8-6AC1-6849-A5D4-C11F692AD4D4}"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32A8A-1863-AE4F-8513-BD7315F1DAB1}"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endParaRPr lang="en-GB"/>
          </a:p>
        </p:txBody>
      </p:sp>
      <p:sp>
        <p:nvSpPr>
          <p:cNvPr id="5" name="Date Placeholder 4"/>
          <p:cNvSpPr>
            <a:spLocks noGrp="1"/>
          </p:cNvSpPr>
          <p:nvPr>
            <p:ph type="dt" sz="half" idx="10"/>
          </p:nvPr>
        </p:nvSpPr>
        <p:spPr/>
        <p:txBody>
          <a:bodyPr/>
          <a:lstStyle/>
          <a:p>
            <a:fld id="{59CDF5F8-6AC1-6849-A5D4-C11F692AD4D4}"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32A8A-1863-AE4F-8513-BD7315F1DAB1}"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endParaRPr lang="en-GB"/>
          </a:p>
          <a:p>
            <a:pPr lvl="1"/>
            <a:r>
              <a:rPr lang="en-GB"/>
              <a:t>Second level</a:t>
            </a:r>
            <a:endParaRPr lang="en-GB"/>
          </a:p>
          <a:p>
            <a:pPr lvl="2"/>
            <a:r>
              <a:rPr lang="en-GB"/>
              <a:t>Third level</a:t>
            </a:r>
            <a:endParaRPr lang="en-GB"/>
          </a:p>
          <a:p>
            <a:pPr lvl="3"/>
            <a:r>
              <a:rPr lang="en-GB"/>
              <a:t>Fourth level</a:t>
            </a:r>
            <a:endParaRPr lang="en-GB"/>
          </a:p>
          <a:p>
            <a:pPr lvl="4"/>
            <a:r>
              <a:rPr lang="en-GB"/>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9CDF5F8-6AC1-6849-A5D4-C11F692AD4D4}" type="datetimeFigureOut">
              <a:rPr lang="en-US" smtClean="0"/>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332A8A-1863-AE4F-8513-BD7315F1DAB1}"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1.png"/></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1.png"/></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1.png"/></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1.png"/></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1.png"/></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29033" y="320221"/>
            <a:ext cx="8400049" cy="1325443"/>
          </a:xfrm>
        </p:spPr>
        <p:txBody>
          <a:bodyPr>
            <a:normAutofit fontScale="90000"/>
          </a:bodyPr>
          <a:lstStyle/>
          <a:p>
            <a:pPr defTabSz="914400">
              <a:spcBef>
                <a:spcPts val="0"/>
              </a:spcBef>
              <a:defRPr/>
            </a:pPr>
            <a:br>
              <a:rPr lang="en-US" sz="4000" b="1" kern="0" dirty="0">
                <a:solidFill>
                  <a:srgbClr val="020301"/>
                </a:solidFill>
                <a:latin typeface="Times New Roman" panose="02020603050405020304" pitchFamily="18" charset="0"/>
                <a:ea typeface="Cambria" panose="02040503050406030204"/>
                <a:cs typeface="Times New Roman" panose="02020603050405020304" pitchFamily="18" charset="0"/>
                <a:sym typeface="Cambria" panose="02040503050406030204"/>
              </a:rPr>
            </a:br>
            <a:br>
              <a:rPr lang="en-US" sz="4000" b="1" kern="0" dirty="0">
                <a:solidFill>
                  <a:srgbClr val="020301"/>
                </a:solidFill>
                <a:latin typeface="Times New Roman" panose="02020603050405020304" pitchFamily="18" charset="0"/>
                <a:ea typeface="Cambria" panose="02040503050406030204"/>
                <a:cs typeface="Times New Roman" panose="02020603050405020304" pitchFamily="18" charset="0"/>
                <a:sym typeface="Cambria" panose="02040503050406030204"/>
              </a:rPr>
            </a:br>
            <a:br>
              <a:rPr lang="en-US" sz="4000" b="1" kern="0" dirty="0">
                <a:solidFill>
                  <a:srgbClr val="020301"/>
                </a:solidFill>
                <a:latin typeface="Times New Roman" panose="02020603050405020304" pitchFamily="18" charset="0"/>
                <a:ea typeface="Cambria" panose="02040503050406030204"/>
                <a:cs typeface="Times New Roman" panose="02020603050405020304" pitchFamily="18" charset="0"/>
                <a:sym typeface="Cambria" panose="02040503050406030204"/>
              </a:rPr>
            </a:br>
            <a:br>
              <a:rPr lang="en-US" sz="4000" b="1" kern="0" dirty="0">
                <a:solidFill>
                  <a:srgbClr val="020301"/>
                </a:solidFill>
                <a:latin typeface="Times New Roman" panose="02020603050405020304" pitchFamily="18" charset="0"/>
                <a:ea typeface="Cambria" panose="02040503050406030204"/>
                <a:cs typeface="Times New Roman" panose="02020603050405020304" pitchFamily="18" charset="0"/>
                <a:sym typeface="Cambria" panose="02040503050406030204"/>
              </a:rPr>
            </a:br>
            <a:br>
              <a:rPr lang="en-US" sz="4000" b="1" kern="0" dirty="0">
                <a:solidFill>
                  <a:srgbClr val="020301"/>
                </a:solidFill>
                <a:latin typeface="Times New Roman" panose="02020603050405020304" pitchFamily="18" charset="0"/>
                <a:ea typeface="Cambria" panose="02040503050406030204"/>
                <a:cs typeface="Times New Roman" panose="02020603050405020304" pitchFamily="18" charset="0"/>
                <a:sym typeface="Cambria" panose="02040503050406030204"/>
              </a:rPr>
            </a:br>
            <a:r>
              <a:rPr lang="en-US" sz="4000" b="1" kern="0" dirty="0">
                <a:solidFill>
                  <a:srgbClr val="020301"/>
                </a:solidFill>
                <a:latin typeface="Times New Roman" panose="02020603050405020304" pitchFamily="18" charset="0"/>
                <a:ea typeface="Cambria" panose="02040503050406030204"/>
                <a:cs typeface="Times New Roman" panose="02020603050405020304" pitchFamily="18" charset="0"/>
                <a:sym typeface="Cambria" panose="02040503050406030204"/>
              </a:rPr>
              <a:t>SNS COLLEGE OF TECHNOLOGY</a:t>
            </a:r>
            <a:br>
              <a:rPr lang="en-US" sz="1100" kern="0" dirty="0">
                <a:solidFill>
                  <a:srgbClr val="000000"/>
                </a:solidFill>
                <a:latin typeface="Times New Roman" panose="02020603050405020304" pitchFamily="18" charset="0"/>
                <a:cs typeface="Times New Roman" panose="02020603050405020304" pitchFamily="18" charset="0"/>
                <a:sym typeface="Arial" panose="020B0604020202020204"/>
              </a:rPr>
            </a:br>
            <a:r>
              <a:rPr lang="en-US" sz="1600" b="1" kern="0" dirty="0">
                <a:solidFill>
                  <a:srgbClr val="020301"/>
                </a:solidFill>
                <a:latin typeface="Times New Roman" panose="02020603050405020304" pitchFamily="18" charset="0"/>
                <a:ea typeface="Cambria" panose="02040503050406030204"/>
                <a:cs typeface="Times New Roman" panose="02020603050405020304" pitchFamily="18" charset="0"/>
                <a:sym typeface="Cambria" panose="02040503050406030204"/>
              </a:rPr>
              <a:t>Coimbatore-35</a:t>
            </a:r>
            <a:br>
              <a:rPr lang="en-US" sz="1100" kern="0" dirty="0">
                <a:solidFill>
                  <a:srgbClr val="000000"/>
                </a:solidFill>
                <a:latin typeface="Times New Roman" panose="02020603050405020304" pitchFamily="18" charset="0"/>
                <a:cs typeface="Times New Roman" panose="02020603050405020304" pitchFamily="18" charset="0"/>
                <a:sym typeface="Arial" panose="020B0604020202020204"/>
              </a:rPr>
            </a:br>
            <a:r>
              <a:rPr lang="en-US" sz="1600" b="1" kern="0" dirty="0">
                <a:solidFill>
                  <a:srgbClr val="020301"/>
                </a:solidFill>
                <a:latin typeface="Times New Roman" panose="02020603050405020304" pitchFamily="18" charset="0"/>
                <a:ea typeface="Cambria" panose="02040503050406030204"/>
                <a:cs typeface="Times New Roman" panose="02020603050405020304" pitchFamily="18" charset="0"/>
                <a:sym typeface="Cambria" panose="02040503050406030204"/>
              </a:rPr>
              <a:t>An Autonomous Institution</a:t>
            </a:r>
            <a:br>
              <a:rPr lang="en-US" sz="1100" kern="0" dirty="0">
                <a:solidFill>
                  <a:srgbClr val="000000"/>
                </a:solidFill>
                <a:latin typeface="Times New Roman" panose="02020603050405020304" pitchFamily="18" charset="0"/>
                <a:cs typeface="Times New Roman" panose="02020603050405020304" pitchFamily="18" charset="0"/>
                <a:sym typeface="Arial" panose="020B0604020202020204"/>
              </a:rPr>
            </a:br>
            <a:br>
              <a:rPr lang="en-US" sz="1600" b="1" kern="0" dirty="0">
                <a:solidFill>
                  <a:srgbClr val="020301"/>
                </a:solidFill>
                <a:latin typeface="Times New Roman" panose="02020603050405020304" pitchFamily="18" charset="0"/>
                <a:ea typeface="Cambria" panose="02040503050406030204"/>
                <a:cs typeface="Times New Roman" panose="02020603050405020304" pitchFamily="18" charset="0"/>
                <a:sym typeface="Cambria" panose="02040503050406030204"/>
              </a:rPr>
            </a:br>
            <a:endParaRPr lang="en-IN" sz="1600"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1166495" y="1663065"/>
            <a:ext cx="8961755" cy="342900"/>
          </a:xfrm>
        </p:spPr>
        <p:txBody>
          <a:bodyPr>
            <a:normAutofit fontScale="72500"/>
          </a:bodyPr>
          <a:lstStyle/>
          <a:p>
            <a:r>
              <a:rPr lang="en-US" b="1" dirty="0">
                <a:latin typeface="Times New Roman" panose="02020603050405020304" pitchFamily="18" charset="0"/>
                <a:ea typeface="Cambria" panose="02040503050406030204"/>
                <a:cs typeface="Times New Roman" panose="02020603050405020304" pitchFamily="18" charset="0"/>
                <a:sym typeface="Cambria" panose="02040503050406030204"/>
              </a:rPr>
              <a:t>Department Of ECE</a:t>
            </a:r>
            <a:endParaRPr lang="en-US" b="1" dirty="0">
              <a:latin typeface="Times New Roman" panose="02020603050405020304" pitchFamily="18" charset="0"/>
              <a:ea typeface="Cambria" panose="02040503050406030204"/>
              <a:cs typeface="Times New Roman" panose="02020603050405020304" pitchFamily="18" charset="0"/>
              <a:sym typeface="Cambria" panose="02040503050406030204"/>
            </a:endParaRPr>
          </a:p>
          <a:p>
            <a:endParaRPr lang="en-IN" dirty="0">
              <a:latin typeface="Times New Roman" panose="02020603050405020304" pitchFamily="18" charset="0"/>
              <a:cs typeface="Times New Roman" panose="02020603050405020304" pitchFamily="18" charset="0"/>
            </a:endParaRPr>
          </a:p>
        </p:txBody>
      </p:sp>
      <p:sp>
        <p:nvSpPr>
          <p:cNvPr id="6" name="Slide Number Placeholder 5"/>
          <p:cNvSpPr>
            <a:spLocks noGrp="1"/>
          </p:cNvSpPr>
          <p:nvPr>
            <p:ph type="sldNum" sz="quarter" idx="12"/>
          </p:nvPr>
        </p:nvSpPr>
        <p:spPr/>
        <p:txBody>
          <a:bodyPr/>
          <a:lstStyle/>
          <a:p>
            <a:fld id="{E427019B-E70F-4FF5-87A8-26CF74CED4A6}" type="slidenum">
              <a:rPr lang="en-IN" smtClean="0">
                <a:latin typeface="Times New Roman" panose="02020603050405020304" pitchFamily="18" charset="0"/>
                <a:cs typeface="Times New Roman" panose="02020603050405020304" pitchFamily="18" charset="0"/>
              </a:rPr>
            </a:fld>
            <a:endParaRPr lang="en-IN">
              <a:latin typeface="Times New Roman" panose="02020603050405020304" pitchFamily="18" charset="0"/>
              <a:cs typeface="Times New Roman" panose="02020603050405020304" pitchFamily="18" charset="0"/>
            </a:endParaRPr>
          </a:p>
        </p:txBody>
      </p:sp>
      <p:sp>
        <p:nvSpPr>
          <p:cNvPr id="12" name="Subtitle 2"/>
          <p:cNvSpPr txBox="1"/>
          <p:nvPr/>
        </p:nvSpPr>
        <p:spPr>
          <a:xfrm>
            <a:off x="1248266" y="2980894"/>
            <a:ext cx="10105534" cy="728869"/>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b="1" dirty="0">
                <a:latin typeface="Times New Roman" panose="02020603050405020304" pitchFamily="18" charset="0"/>
                <a:cs typeface="Times New Roman" panose="02020603050405020304" pitchFamily="18" charset="0"/>
              </a:rPr>
              <a:t>UNIT-5</a:t>
            </a:r>
            <a:r>
              <a:rPr lang="en-US" dirty="0">
                <a:latin typeface="Times New Roman" panose="02020603050405020304" pitchFamily="18" charset="0"/>
                <a:cs typeface="Times New Roman" panose="02020603050405020304" pitchFamily="18" charset="0"/>
              </a:rPr>
              <a:t> </a:t>
            </a:r>
            <a:r>
              <a:rPr lang="en-US" altLang="en-US" b="1" dirty="0"/>
              <a:t>EXPLAINABLE AI AND APPLICATIONS</a:t>
            </a:r>
            <a:r>
              <a:rPr lang="en-IN" b="1" dirty="0"/>
              <a:t> </a:t>
            </a:r>
            <a:endParaRPr lang="en-IN" b="1" dirty="0">
              <a:latin typeface="Times New Roman" panose="02020603050405020304" pitchFamily="18" charset="0"/>
              <a:cs typeface="Times New Roman" panose="02020603050405020304" pitchFamily="18" charset="0"/>
            </a:endParaRPr>
          </a:p>
        </p:txBody>
      </p:sp>
      <p:sp>
        <p:nvSpPr>
          <p:cNvPr id="13" name="Subtitle 2"/>
          <p:cNvSpPr txBox="1"/>
          <p:nvPr/>
        </p:nvSpPr>
        <p:spPr>
          <a:xfrm>
            <a:off x="2305553" y="3668233"/>
            <a:ext cx="9144000" cy="728869"/>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IN" dirty="0">
              <a:latin typeface="Times New Roman" panose="02020603050405020304" pitchFamily="18" charset="0"/>
              <a:cs typeface="Times New Roman" panose="02020603050405020304" pitchFamily="18" charset="0"/>
            </a:endParaRPr>
          </a:p>
        </p:txBody>
      </p:sp>
      <p:sp>
        <p:nvSpPr>
          <p:cNvPr id="5" name="Subtitle 2"/>
          <p:cNvSpPr txBox="1"/>
          <p:nvPr/>
        </p:nvSpPr>
        <p:spPr>
          <a:xfrm>
            <a:off x="1580443" y="2365704"/>
            <a:ext cx="9144000" cy="728869"/>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2665" b="1" dirty="0">
                <a:latin typeface="Times New Roman" panose="02020603050405020304" pitchFamily="18" charset="0"/>
                <a:cs typeface="Times New Roman" panose="02020603050405020304" pitchFamily="18" charset="0"/>
              </a:rPr>
              <a:t>23ECE604 - GEN AI</a:t>
            </a:r>
            <a:endParaRPr lang="en-IN" sz="2665" b="1" dirty="0">
              <a:latin typeface="Times New Roman" panose="02020603050405020304" pitchFamily="18" charset="0"/>
              <a:cs typeface="Times New Roman" panose="02020603050405020304" pitchFamily="18" charset="0"/>
            </a:endParaRPr>
          </a:p>
        </p:txBody>
      </p:sp>
      <p:sp>
        <p:nvSpPr>
          <p:cNvPr id="10" name="TextBox 9"/>
          <p:cNvSpPr txBox="1"/>
          <p:nvPr/>
        </p:nvSpPr>
        <p:spPr>
          <a:xfrm>
            <a:off x="4213860" y="5033010"/>
            <a:ext cx="4428490" cy="368300"/>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C.PARKAVI AP/AIML</a:t>
            </a:r>
            <a:endParaRPr lang="en-US" dirty="0">
              <a:latin typeface="Times New Roman" panose="02020603050405020304" pitchFamily="18" charset="0"/>
              <a:cs typeface="Times New Roman" panose="02020603050405020304" pitchFamily="18" charset="0"/>
            </a:endParaRPr>
          </a:p>
        </p:txBody>
      </p:sp>
      <p:pic>
        <p:nvPicPr>
          <p:cNvPr id="9" name="object 7"/>
          <p:cNvPicPr/>
          <p:nvPr/>
        </p:nvPicPr>
        <p:blipFill>
          <a:blip r:embed="rId1" cstate="print"/>
          <a:stretch>
            <a:fillRect/>
          </a:stretch>
        </p:blipFill>
        <p:spPr>
          <a:xfrm>
            <a:off x="10283484" y="190752"/>
            <a:ext cx="1709928" cy="873172"/>
          </a:xfrm>
          <a:prstGeom prst="rect">
            <a:avLst/>
          </a:prstGeom>
        </p:spPr>
      </p:pic>
      <p:sp>
        <p:nvSpPr>
          <p:cNvPr id="14" name="TextBox 13"/>
          <p:cNvSpPr txBox="1"/>
          <p:nvPr/>
        </p:nvSpPr>
        <p:spPr>
          <a:xfrm>
            <a:off x="3896360" y="4171315"/>
            <a:ext cx="5706110" cy="368300"/>
          </a:xfrm>
          <a:prstGeom prst="rect">
            <a:avLst/>
          </a:prstGeom>
          <a:noFill/>
        </p:spPr>
        <p:txBody>
          <a:bodyPr wrap="square">
            <a:spAutoFit/>
          </a:bodyPr>
          <a:lstStyle/>
          <a:p>
            <a:r>
              <a:rPr lang="en-US" dirty="0">
                <a:latin typeface="Times New Roman" panose="02020603050405020304" pitchFamily="18" charset="0"/>
                <a:ea typeface="Times New Roman" panose="02020603050405020304" pitchFamily="18" charset="0"/>
                <a:cs typeface="Times New Roman" panose="02020603050405020304" pitchFamily="18" charset="0"/>
              </a:rPr>
              <a:t>TOPIC-</a:t>
            </a:r>
            <a:r>
              <a:rPr lang="en-US" dirty="0"/>
              <a:t> </a:t>
            </a:r>
            <a:r>
              <a:rPr lang="en-US" altLang="en-US" dirty="0">
                <a:latin typeface="Times New Roman" panose="02020603050405020304" pitchFamily="18" charset="0"/>
                <a:cs typeface="Times New Roman" panose="02020603050405020304" pitchFamily="18" charset="0"/>
              </a:rPr>
              <a:t>Application of Agentic AI</a:t>
            </a:r>
            <a:endParaRPr lang="en-US" altLang="en-US"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063625"/>
            <a:ext cx="9095740" cy="5113655"/>
          </a:xfrm>
        </p:spPr>
        <p:txBody>
          <a:bodyPr>
            <a:normAutofit/>
          </a:bodyPr>
          <a:lstStyle/>
          <a:p>
            <a:pPr marL="0" indent="0">
              <a:buNone/>
            </a:pPr>
            <a:r>
              <a:rPr lang="en-US" altLang="en-US" dirty="0"/>
              <a:t>Popular Frameworks &amp; Tools</a:t>
            </a:r>
            <a:endParaRPr lang="en-US" altLang="en-US" dirty="0"/>
          </a:p>
          <a:p>
            <a:pPr marL="0" indent="0">
              <a:buNone/>
            </a:pPr>
            <a:endParaRPr lang="en-US" altLang="en-US" dirty="0"/>
          </a:p>
          <a:p>
            <a:pPr marL="0" indent="0">
              <a:buNone/>
            </a:pPr>
            <a:r>
              <a:rPr lang="en-US" altLang="en-US" dirty="0"/>
              <a:t>LangChain &amp; LangGraph</a:t>
            </a:r>
            <a:endParaRPr lang="en-US" altLang="en-US" dirty="0"/>
          </a:p>
          <a:p>
            <a:pPr marL="0" indent="0">
              <a:buNone/>
            </a:pPr>
            <a:r>
              <a:rPr lang="en-US" altLang="en-US" dirty="0"/>
              <a:t>CrewAI</a:t>
            </a:r>
            <a:endParaRPr lang="en-US" altLang="en-US" dirty="0"/>
          </a:p>
          <a:p>
            <a:pPr marL="0" indent="0">
              <a:buNone/>
            </a:pPr>
            <a:r>
              <a:rPr lang="en-US" altLang="en-US" dirty="0"/>
              <a:t>AutoGen (Microsoft)</a:t>
            </a:r>
            <a:endParaRPr lang="en-US" altLang="en-US" dirty="0"/>
          </a:p>
          <a:p>
            <a:pPr marL="0" indent="0">
              <a:buNone/>
            </a:pPr>
            <a:r>
              <a:rPr lang="en-US" altLang="en-US" dirty="0"/>
              <a:t>BabyAGI / AutoGPT</a:t>
            </a:r>
            <a:endParaRPr lang="en-US" altLang="en-US" dirty="0"/>
          </a:p>
          <a:p>
            <a:pPr marL="0" indent="0">
              <a:buNone/>
            </a:pPr>
            <a:r>
              <a:rPr lang="en-US" altLang="en-US" dirty="0"/>
              <a:t>Google ADK / OpenAI Swarm</a:t>
            </a:r>
            <a:endParaRPr lang="en-US" altLang="en-US" dirty="0"/>
          </a:p>
          <a:p>
            <a:pPr marL="0" indent="0">
              <a:buNone/>
            </a:pPr>
            <a:r>
              <a:rPr lang="en-US" altLang="en-US" dirty="0"/>
              <a:t>Multi-agent orchestration platforms</a:t>
            </a:r>
            <a:endParaRPr lang="en-US" altLang="en-US" dirty="0"/>
          </a:p>
        </p:txBody>
      </p:sp>
      <p:pic>
        <p:nvPicPr>
          <p:cNvPr id="4" name="object 7"/>
          <p:cNvPicPr/>
          <p:nvPr/>
        </p:nvPicPr>
        <p:blipFill>
          <a:blip r:embed="rId1" cstate="print"/>
          <a:stretch>
            <a:fillRect/>
          </a:stretch>
        </p:blipFill>
        <p:spPr>
          <a:xfrm>
            <a:off x="10283484" y="190752"/>
            <a:ext cx="1709928" cy="873172"/>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Mind Map</a:t>
            </a:r>
            <a:endParaRPr lang="en-US" dirty="0"/>
          </a:p>
        </p:txBody>
      </p:sp>
      <p:pic>
        <p:nvPicPr>
          <p:cNvPr id="4" name="object 7"/>
          <p:cNvPicPr/>
          <p:nvPr/>
        </p:nvPicPr>
        <p:blipFill>
          <a:blip r:embed="rId1" cstate="print"/>
          <a:stretch>
            <a:fillRect/>
          </a:stretch>
        </p:blipFill>
        <p:spPr>
          <a:xfrm>
            <a:off x="10283484" y="190752"/>
            <a:ext cx="1709928" cy="873172"/>
          </a:xfrm>
          <a:prstGeom prst="rect">
            <a:avLst/>
          </a:prstGeom>
        </p:spPr>
      </p:pic>
      <p:sp>
        <p:nvSpPr>
          <p:cNvPr id="8" name="Content Placeholder 7"/>
          <p:cNvSpPr/>
          <p:nvPr>
            <p:ph idx="1"/>
          </p:nvPr>
        </p:nvSpPr>
        <p:spPr/>
        <p:txBody>
          <a:bodyPr/>
          <a:p>
            <a:r>
              <a:rPr lang="en-US" altLang="en-US"/>
              <a:t>Application of Agentic AI</a:t>
            </a:r>
            <a:endParaRPr lang="en-US" altLang="en-US"/>
          </a:p>
          <a:p>
            <a:r>
              <a:rPr lang="en-US" altLang="en-US"/>
              <a:t>├── Autonomous Reasoning &amp; Planning</a:t>
            </a:r>
            <a:endParaRPr lang="en-US" altLang="en-US"/>
          </a:p>
          <a:p>
            <a:r>
              <a:rPr lang="en-US" altLang="en-US"/>
              <a:t>├── Tool Integration &amp; Execution</a:t>
            </a:r>
            <a:endParaRPr lang="en-US" altLang="en-US"/>
          </a:p>
          <a:p>
            <a:r>
              <a:rPr lang="en-US" altLang="en-US"/>
              <a:t>├── Multi-Agent Collaboration</a:t>
            </a:r>
            <a:endParaRPr lang="en-US" altLang="en-US"/>
          </a:p>
          <a:p>
            <a:r>
              <a:rPr lang="en-US" altLang="en-US"/>
              <a:t>├── Industry Applications (Dev, Support, Sales, Research)</a:t>
            </a:r>
            <a:endParaRPr lang="en-US" altLang="en-US"/>
          </a:p>
          <a:p>
            <a:r>
              <a:rPr lang="en-US" altLang="en-US"/>
              <a:t>├── Frameworks (CrewAI, LangGraph, AutoGen)</a:t>
            </a:r>
            <a:endParaRPr lang="en-US" altLang="en-US"/>
          </a:p>
          <a:p>
            <a:r>
              <a:rPr lang="en-US" altLang="en-US"/>
              <a:t>└── Goal: Goal-driven Autonomous AI Systems</a:t>
            </a:r>
            <a:endParaRPr lang="en-US" alt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Conclusion</a:t>
            </a:r>
            <a:endParaRPr lang="en-US" dirty="0"/>
          </a:p>
        </p:txBody>
      </p:sp>
      <p:sp>
        <p:nvSpPr>
          <p:cNvPr id="3" name="Content Placeholder 2"/>
          <p:cNvSpPr>
            <a:spLocks noGrp="1"/>
          </p:cNvSpPr>
          <p:nvPr>
            <p:ph idx="1"/>
          </p:nvPr>
        </p:nvSpPr>
        <p:spPr/>
        <p:txBody>
          <a:bodyPr/>
          <a:lstStyle/>
          <a:p>
            <a:pPr algn="just"/>
            <a:r>
              <a:rPr lang="en-US" altLang="en-US" dirty="0"/>
              <a:t>Agentic AI represents the next evolution of Generative AI — moving from passive content generation to proactive, autonomous problem solvers. Its real-world applications are transforming how businesses operate and how humans interact with AI.</a:t>
            </a:r>
            <a:endParaRPr lang="en-US" altLang="en-US" dirty="0"/>
          </a:p>
        </p:txBody>
      </p:sp>
      <p:pic>
        <p:nvPicPr>
          <p:cNvPr id="4" name="object 7"/>
          <p:cNvPicPr/>
          <p:nvPr/>
        </p:nvPicPr>
        <p:blipFill>
          <a:blip r:embed="rId1" cstate="print"/>
          <a:stretch>
            <a:fillRect/>
          </a:stretch>
        </p:blipFill>
        <p:spPr>
          <a:xfrm>
            <a:off x="10283484" y="190752"/>
            <a:ext cx="1709928" cy="873172"/>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Riddle</a:t>
            </a:r>
            <a:endParaRPr lang="en-US" dirty="0"/>
          </a:p>
        </p:txBody>
      </p:sp>
      <p:sp>
        <p:nvSpPr>
          <p:cNvPr id="3" name="Content Placeholder 2"/>
          <p:cNvSpPr>
            <a:spLocks noGrp="1"/>
          </p:cNvSpPr>
          <p:nvPr>
            <p:ph idx="1"/>
          </p:nvPr>
        </p:nvSpPr>
        <p:spPr/>
        <p:txBody>
          <a:bodyPr/>
          <a:lstStyle/>
          <a:p>
            <a:r>
              <a:rPr lang="en-US" altLang="en-US" dirty="0"/>
              <a:t>I don’t just answer questions, I take action instead,</a:t>
            </a:r>
            <a:endParaRPr lang="en-US" altLang="en-US" dirty="0"/>
          </a:p>
          <a:p>
            <a:r>
              <a:rPr lang="en-US" altLang="en-US" dirty="0"/>
              <a:t>I plan, use tools, and complete tasks from start to end.</a:t>
            </a:r>
            <a:endParaRPr lang="en-US" altLang="en-US" dirty="0"/>
          </a:p>
          <a:p>
            <a:r>
              <a:rPr lang="en-US" altLang="en-US" dirty="0"/>
              <a:t>I work alone or in a team to achieve your goal,</a:t>
            </a:r>
            <a:endParaRPr lang="en-US" altLang="en-US" dirty="0"/>
          </a:p>
          <a:p>
            <a:r>
              <a:rPr lang="en-US" altLang="en-US" dirty="0"/>
              <a:t>Turning “Can you help?” into “It’s already done!” — that’s my role.</a:t>
            </a:r>
            <a:endParaRPr lang="en-US" altLang="en-US" dirty="0"/>
          </a:p>
          <a:p>
            <a:r>
              <a:rPr lang="en-US" altLang="en-US" dirty="0"/>
              <a:t>What am I?</a:t>
            </a:r>
            <a:endParaRPr lang="en-US" altLang="en-US" dirty="0"/>
          </a:p>
          <a:p>
            <a:r>
              <a:rPr lang="en-US" altLang="en-US" dirty="0"/>
              <a:t>Answer: Agentic AI (AI Agent)</a:t>
            </a:r>
            <a:endParaRPr lang="en-US" altLang="en-US" dirty="0"/>
          </a:p>
        </p:txBody>
      </p:sp>
      <p:pic>
        <p:nvPicPr>
          <p:cNvPr id="4" name="object 7"/>
          <p:cNvPicPr/>
          <p:nvPr/>
        </p:nvPicPr>
        <p:blipFill>
          <a:blip r:embed="rId1" cstate="print"/>
          <a:stretch>
            <a:fillRect/>
          </a:stretch>
        </p:blipFill>
        <p:spPr>
          <a:xfrm>
            <a:off x="10283484" y="190752"/>
            <a:ext cx="1709928" cy="873172"/>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buNone/>
            </a:pPr>
            <a:endParaRPr lang="en-US" sz="8000" dirty="0">
              <a:latin typeface="Brush Script MT" panose="03060802040406070304" pitchFamily="66" charset="-122"/>
              <a:ea typeface="Brush Script MT" panose="03060802040406070304" pitchFamily="66" charset="-122"/>
              <a:cs typeface="Brush Script MT" panose="03060802040406070304" pitchFamily="66" charset="-122"/>
            </a:endParaRPr>
          </a:p>
          <a:p>
            <a:pPr marL="0" indent="0" algn="ctr">
              <a:buNone/>
            </a:pPr>
            <a:r>
              <a:rPr lang="en-US" sz="8000" dirty="0">
                <a:latin typeface="Brush Script MT" panose="03060802040406070304" pitchFamily="66" charset="-122"/>
                <a:ea typeface="Brush Script MT" panose="03060802040406070304" pitchFamily="66" charset="-122"/>
                <a:cs typeface="Brush Script MT" panose="03060802040406070304" pitchFamily="66" charset="-122"/>
              </a:rPr>
              <a:t>THANK YOU</a:t>
            </a:r>
            <a:endParaRPr lang="en-US" sz="8000" dirty="0">
              <a:latin typeface="Brush Script MT" panose="03060802040406070304" pitchFamily="66" charset="-122"/>
              <a:ea typeface="Brush Script MT" panose="03060802040406070304" pitchFamily="66" charset="-122"/>
              <a:cs typeface="Brush Script MT" panose="03060802040406070304" pitchFamily="66" charset="-122"/>
            </a:endParaRPr>
          </a:p>
        </p:txBody>
      </p:sp>
      <p:pic>
        <p:nvPicPr>
          <p:cNvPr id="4" name="object 7"/>
          <p:cNvPicPr/>
          <p:nvPr/>
        </p:nvPicPr>
        <p:blipFill>
          <a:blip r:embed="rId1" cstate="print"/>
          <a:stretch>
            <a:fillRect/>
          </a:stretch>
        </p:blipFill>
        <p:spPr>
          <a:xfrm>
            <a:off x="10283484" y="190752"/>
            <a:ext cx="1709928" cy="873172"/>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Recap</a:t>
            </a:r>
            <a:endParaRPr lang="en-US" dirty="0"/>
          </a:p>
        </p:txBody>
      </p:sp>
      <p:sp>
        <p:nvSpPr>
          <p:cNvPr id="3" name="Content Placeholder 2"/>
          <p:cNvSpPr>
            <a:spLocks noGrp="1"/>
          </p:cNvSpPr>
          <p:nvPr>
            <p:ph idx="1"/>
          </p:nvPr>
        </p:nvSpPr>
        <p:spPr/>
        <p:txBody>
          <a:bodyPr>
            <a:normAutofit/>
          </a:bodyPr>
          <a:lstStyle/>
          <a:p>
            <a:pPr marL="0" indent="0">
              <a:buNone/>
            </a:pPr>
            <a:endParaRPr lang="en-IN" dirty="0"/>
          </a:p>
          <a:p>
            <a:r>
              <a:rPr lang="en-US" altLang="en-US" dirty="0"/>
              <a:t>Deployment of Generative Systems</a:t>
            </a:r>
            <a:endParaRPr lang="en-US" altLang="en-US" dirty="0"/>
          </a:p>
          <a:p>
            <a:r>
              <a:rPr lang="en-US" altLang="en-US" dirty="0"/>
              <a:t>Process of moving GenAI models to production</a:t>
            </a:r>
            <a:endParaRPr lang="en-US" altLang="en-US" dirty="0"/>
          </a:p>
          <a:p>
            <a:r>
              <a:rPr lang="en-US" altLang="en-US" dirty="0"/>
              <a:t>Involves optimization, containerization, orchestration, monitoring, and security for real-world usage</a:t>
            </a:r>
            <a:endParaRPr lang="en-US" altLang="en-US" dirty="0"/>
          </a:p>
        </p:txBody>
      </p:sp>
      <p:pic>
        <p:nvPicPr>
          <p:cNvPr id="4" name="object 7"/>
          <p:cNvPicPr/>
          <p:nvPr/>
        </p:nvPicPr>
        <p:blipFill>
          <a:blip r:embed="rId1" cstate="print"/>
          <a:stretch>
            <a:fillRect/>
          </a:stretch>
        </p:blipFill>
        <p:spPr>
          <a:xfrm>
            <a:off x="10283484" y="190752"/>
            <a:ext cx="1709928" cy="873172"/>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Topics Included</a:t>
            </a:r>
            <a:endParaRPr lang="en-US" dirty="0"/>
          </a:p>
        </p:txBody>
      </p:sp>
      <p:sp>
        <p:nvSpPr>
          <p:cNvPr id="3" name="Content Placeholder 2"/>
          <p:cNvSpPr>
            <a:spLocks noGrp="1"/>
          </p:cNvSpPr>
          <p:nvPr>
            <p:ph idx="1"/>
          </p:nvPr>
        </p:nvSpPr>
        <p:spPr/>
        <p:txBody>
          <a:bodyPr>
            <a:normAutofit/>
          </a:bodyPr>
          <a:lstStyle/>
          <a:p>
            <a:r>
              <a:rPr lang="en-US" altLang="en-US" dirty="0"/>
              <a:t>Introduction to Agentic AI</a:t>
            </a:r>
            <a:endParaRPr lang="en-US" altLang="en-US" dirty="0"/>
          </a:p>
          <a:p>
            <a:r>
              <a:rPr lang="en-US" altLang="en-US" dirty="0"/>
              <a:t>Problem Statement &amp; Need</a:t>
            </a:r>
            <a:endParaRPr lang="en-US" altLang="en-US" dirty="0"/>
          </a:p>
          <a:p>
            <a:r>
              <a:rPr lang="en-US" altLang="en-US" dirty="0"/>
              <a:t>Empathize – Why Agentic AI Matters</a:t>
            </a:r>
            <a:endParaRPr lang="en-US" altLang="en-US" dirty="0"/>
          </a:p>
          <a:p>
            <a:r>
              <a:rPr lang="en-US" altLang="en-US" dirty="0"/>
              <a:t>Define – Core Concepts</a:t>
            </a:r>
            <a:endParaRPr lang="en-US" altLang="en-US" dirty="0"/>
          </a:p>
          <a:p>
            <a:r>
              <a:rPr lang="en-US" altLang="en-US" dirty="0"/>
              <a:t>Key Capabilities of AI Agents</a:t>
            </a:r>
            <a:endParaRPr lang="en-US" altLang="en-US" dirty="0"/>
          </a:p>
          <a:p>
            <a:r>
              <a:rPr lang="en-US" altLang="en-US" dirty="0"/>
              <a:t>Real-World Applications</a:t>
            </a:r>
            <a:endParaRPr lang="en-US" altLang="en-US" dirty="0"/>
          </a:p>
          <a:p>
            <a:r>
              <a:rPr lang="en-US" altLang="en-US" dirty="0"/>
              <a:t>Architecture &amp; Frameworks</a:t>
            </a:r>
            <a:endParaRPr lang="en-US" altLang="en-US" dirty="0"/>
          </a:p>
        </p:txBody>
      </p:sp>
      <p:pic>
        <p:nvPicPr>
          <p:cNvPr id="4" name="object 7"/>
          <p:cNvPicPr/>
          <p:nvPr/>
        </p:nvPicPr>
        <p:blipFill>
          <a:blip r:embed="rId1" cstate="print"/>
          <a:stretch>
            <a:fillRect/>
          </a:stretch>
        </p:blipFill>
        <p:spPr>
          <a:xfrm>
            <a:off x="10283484" y="190752"/>
            <a:ext cx="1709928" cy="873172"/>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Problem Statement</a:t>
            </a:r>
            <a:endParaRPr lang="en-US" dirty="0"/>
          </a:p>
        </p:txBody>
      </p:sp>
      <p:sp>
        <p:nvSpPr>
          <p:cNvPr id="3" name="Content Placeholder 2"/>
          <p:cNvSpPr>
            <a:spLocks noGrp="1"/>
          </p:cNvSpPr>
          <p:nvPr>
            <p:ph sz="half" idx="1"/>
          </p:nvPr>
        </p:nvSpPr>
        <p:spPr>
          <a:xfrm>
            <a:off x="838200" y="1825625"/>
            <a:ext cx="9241155" cy="4351655"/>
          </a:xfrm>
        </p:spPr>
        <p:txBody>
          <a:bodyPr>
            <a:normAutofit lnSpcReduction="20000"/>
          </a:bodyPr>
          <a:lstStyle/>
          <a:p>
            <a:r>
              <a:rPr lang="en-US" altLang="en-US" dirty="0"/>
              <a:t>Traditional AI systems are passive — they only respond when asked.</a:t>
            </a:r>
            <a:endParaRPr lang="en-US" altLang="en-US" dirty="0"/>
          </a:p>
          <a:p>
            <a:r>
              <a:rPr lang="en-US" altLang="en-US" dirty="0"/>
              <a:t>They lack autonomy, planning, and the ability to execute complex multi-step tasks.</a:t>
            </a:r>
            <a:endParaRPr lang="en-US" altLang="en-US" dirty="0"/>
          </a:p>
          <a:p>
            <a:r>
              <a:rPr lang="en-US" altLang="en-US" dirty="0"/>
              <a:t>Businesses need AI that can act independently, handle workflows, and achieve goals with minimal human supervision.</a:t>
            </a:r>
            <a:endParaRPr lang="en-US" altLang="en-US" dirty="0"/>
          </a:p>
        </p:txBody>
      </p:sp>
      <p:pic>
        <p:nvPicPr>
          <p:cNvPr id="4" name="object 7"/>
          <p:cNvPicPr/>
          <p:nvPr/>
        </p:nvPicPr>
        <p:blipFill>
          <a:blip r:embed="rId1" cstate="print"/>
          <a:stretch>
            <a:fillRect/>
          </a:stretch>
        </p:blipFill>
        <p:spPr>
          <a:xfrm>
            <a:off x="10283484" y="190752"/>
            <a:ext cx="1709928" cy="873172"/>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a:t>Empathize</a:t>
            </a:r>
            <a:br>
              <a:rPr lang="en-IN" b="1" dirty="0"/>
            </a:br>
            <a:endParaRPr lang="en-US" dirty="0"/>
          </a:p>
        </p:txBody>
      </p:sp>
      <p:sp>
        <p:nvSpPr>
          <p:cNvPr id="3" name="Content Placeholder 2"/>
          <p:cNvSpPr>
            <a:spLocks noGrp="1"/>
          </p:cNvSpPr>
          <p:nvPr>
            <p:ph idx="1"/>
          </p:nvPr>
        </p:nvSpPr>
        <p:spPr>
          <a:xfrm>
            <a:off x="838200" y="1825625"/>
            <a:ext cx="10515600" cy="4351338"/>
          </a:xfrm>
        </p:spPr>
        <p:txBody>
          <a:bodyPr>
            <a:normAutofit lnSpcReduction="20000"/>
          </a:bodyPr>
          <a:lstStyle/>
          <a:p>
            <a:r>
              <a:rPr lang="en-US" altLang="en-US" dirty="0"/>
              <a:t>Agentic AI enables:</a:t>
            </a:r>
            <a:endParaRPr lang="en-US" altLang="en-US" dirty="0"/>
          </a:p>
          <a:p>
            <a:endParaRPr lang="en-US" altLang="en-US" dirty="0"/>
          </a:p>
          <a:p>
            <a:r>
              <a:rPr lang="en-US" altLang="en-US" dirty="0"/>
              <a:t>Automation of complex, multi-step knowledge work</a:t>
            </a:r>
            <a:endParaRPr lang="en-US" altLang="en-US" dirty="0"/>
          </a:p>
          <a:p>
            <a:r>
              <a:rPr lang="en-US" altLang="en-US" dirty="0"/>
              <a:t>24/7 intelligent assistants that can plan and execute tasks</a:t>
            </a:r>
            <a:endParaRPr lang="en-US" altLang="en-US" dirty="0"/>
          </a:p>
          <a:p>
            <a:r>
              <a:rPr lang="en-US" altLang="en-US" dirty="0"/>
              <a:t>Significant productivity gains across industries</a:t>
            </a:r>
            <a:endParaRPr lang="en-US" altLang="en-US" dirty="0"/>
          </a:p>
          <a:p>
            <a:r>
              <a:rPr lang="en-US" altLang="en-US" dirty="0"/>
              <a:t>More natural and proactive human-AI collaboration</a:t>
            </a:r>
            <a:endParaRPr lang="en-US" altLang="en-US" dirty="0"/>
          </a:p>
          <a:p>
            <a:r>
              <a:rPr lang="en-US" altLang="en-US" dirty="0"/>
              <a:t>Solving problems that require reasoning, tool use, and decision-making</a:t>
            </a:r>
            <a:endParaRPr lang="en-US" altLang="en-US" dirty="0"/>
          </a:p>
        </p:txBody>
      </p:sp>
      <p:pic>
        <p:nvPicPr>
          <p:cNvPr id="4" name="object 7"/>
          <p:cNvPicPr/>
          <p:nvPr/>
        </p:nvPicPr>
        <p:blipFill>
          <a:blip r:embed="rId1" cstate="print"/>
          <a:stretch>
            <a:fillRect/>
          </a:stretch>
        </p:blipFill>
        <p:spPr>
          <a:xfrm>
            <a:off x="10283484" y="190752"/>
            <a:ext cx="1709928" cy="873172"/>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b="1" dirty="0"/>
              <a:t>Define</a:t>
            </a:r>
            <a:br>
              <a:rPr lang="en-IN" b="1" dirty="0"/>
            </a:br>
            <a:endParaRPr lang="en-US" dirty="0"/>
          </a:p>
        </p:txBody>
      </p:sp>
      <p:sp>
        <p:nvSpPr>
          <p:cNvPr id="3" name="Content Placeholder 2"/>
          <p:cNvSpPr>
            <a:spLocks noGrp="1"/>
          </p:cNvSpPr>
          <p:nvPr>
            <p:ph sz="half" idx="1"/>
          </p:nvPr>
        </p:nvSpPr>
        <p:spPr>
          <a:xfrm>
            <a:off x="838200" y="1825625"/>
            <a:ext cx="9241155" cy="4351655"/>
          </a:xfrm>
        </p:spPr>
        <p:txBody>
          <a:bodyPr>
            <a:normAutofit/>
          </a:bodyPr>
          <a:lstStyle/>
          <a:p>
            <a:r>
              <a:rPr lang="en-US" altLang="en-US" dirty="0"/>
              <a:t>Agentic AI refers to autonomous AI systems (AI Agents) that can perceive their environment, reason, plan, use tools, make decisions, and execute actions to achieve specific goals with minimal human intervention.</a:t>
            </a:r>
            <a:endParaRPr lang="en-US" altLang="en-US" dirty="0"/>
          </a:p>
          <a:p>
            <a:r>
              <a:rPr lang="en-US" altLang="en-US" dirty="0"/>
              <a:t>Unlike traditional LLMs that only generate text, Agentic AI acts on behalf of the user.</a:t>
            </a:r>
            <a:endParaRPr lang="en-US" altLang="en-US" dirty="0"/>
          </a:p>
        </p:txBody>
      </p:sp>
      <p:pic>
        <p:nvPicPr>
          <p:cNvPr id="4" name="object 7"/>
          <p:cNvPicPr/>
          <p:nvPr/>
        </p:nvPicPr>
        <p:blipFill>
          <a:blip r:embed="rId1" cstate="print"/>
          <a:stretch>
            <a:fillRect/>
          </a:stretch>
        </p:blipFill>
        <p:spPr>
          <a:xfrm>
            <a:off x="10283484" y="190752"/>
            <a:ext cx="1709928" cy="873172"/>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956310"/>
            <a:ext cx="10357485" cy="5220970"/>
          </a:xfrm>
        </p:spPr>
        <p:txBody>
          <a:bodyPr>
            <a:normAutofit/>
          </a:bodyPr>
          <a:lstStyle/>
          <a:p>
            <a:pPr marL="0" indent="0">
              <a:buNone/>
            </a:pPr>
            <a:r>
              <a:rPr lang="en-US" altLang="en-US" dirty="0"/>
              <a:t>Key Capabilities of AI Agents</a:t>
            </a:r>
            <a:endParaRPr lang="en-US" altLang="en-US" dirty="0"/>
          </a:p>
          <a:p>
            <a:pPr marL="0" indent="0">
              <a:buNone/>
            </a:pPr>
            <a:endParaRPr lang="en-US" altLang="en-US" dirty="0"/>
          </a:p>
          <a:p>
            <a:pPr marL="0" indent="0">
              <a:buNone/>
            </a:pPr>
            <a:r>
              <a:rPr lang="en-US" altLang="en-US" dirty="0"/>
              <a:t>Goal-oriented Reasoning — Breaks down complex goals into steps</a:t>
            </a:r>
            <a:endParaRPr lang="en-US" altLang="en-US" dirty="0"/>
          </a:p>
          <a:p>
            <a:pPr marL="0" indent="0">
              <a:buNone/>
            </a:pPr>
            <a:r>
              <a:rPr lang="en-US" altLang="en-US" dirty="0"/>
              <a:t>Tool Use — Interacts with APIs, databases, browsers, code interpreters</a:t>
            </a:r>
            <a:endParaRPr lang="en-US" altLang="en-US" dirty="0"/>
          </a:p>
          <a:p>
            <a:pPr marL="0" indent="0">
              <a:buNone/>
            </a:pPr>
            <a:r>
              <a:rPr lang="en-US" altLang="en-US" dirty="0"/>
              <a:t>Memory — Maintains short-term and long-term context</a:t>
            </a:r>
            <a:endParaRPr lang="en-US" altLang="en-US" dirty="0"/>
          </a:p>
          <a:p>
            <a:pPr marL="0" indent="0">
              <a:buNone/>
            </a:pPr>
            <a:r>
              <a:rPr lang="en-US" altLang="en-US" dirty="0"/>
              <a:t>Planning &amp; Reflection — Creates plans and learns from outcomes</a:t>
            </a:r>
            <a:endParaRPr lang="en-US" altLang="en-US" dirty="0"/>
          </a:p>
          <a:p>
            <a:pPr marL="0" indent="0">
              <a:buNone/>
            </a:pPr>
            <a:r>
              <a:rPr lang="en-US" altLang="en-US" dirty="0"/>
              <a:t>Multi-Agent Collaboration — Works with other agents in teams</a:t>
            </a:r>
            <a:endParaRPr lang="en-US" altLang="en-US" dirty="0"/>
          </a:p>
        </p:txBody>
      </p:sp>
      <p:pic>
        <p:nvPicPr>
          <p:cNvPr id="4" name="object 7"/>
          <p:cNvPicPr/>
          <p:nvPr/>
        </p:nvPicPr>
        <p:blipFill>
          <a:blip r:embed="rId1" cstate="print"/>
          <a:stretch>
            <a:fillRect/>
          </a:stretch>
        </p:blipFill>
        <p:spPr>
          <a:xfrm>
            <a:off x="10283484" y="190752"/>
            <a:ext cx="1709928" cy="873172"/>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063625"/>
            <a:ext cx="9444990" cy="5113655"/>
          </a:xfrm>
        </p:spPr>
        <p:txBody>
          <a:bodyPr>
            <a:normAutofit/>
          </a:bodyPr>
          <a:lstStyle/>
          <a:p>
            <a:pPr marL="0" indent="0">
              <a:buNone/>
            </a:pPr>
            <a:r>
              <a:rPr lang="en-US" altLang="en-US" dirty="0"/>
              <a:t>REAL-WORLD ADVANTAGE</a:t>
            </a:r>
            <a:endParaRPr lang="en-US" altLang="en-US" dirty="0"/>
          </a:p>
          <a:p>
            <a:pPr marL="0" indent="0">
              <a:buNone/>
            </a:pPr>
            <a:endParaRPr lang="en-US" altLang="en-US" dirty="0"/>
          </a:p>
          <a:p>
            <a:pPr marL="0" indent="0">
              <a:buNone/>
            </a:pPr>
            <a:r>
              <a:rPr lang="en-US" altLang="en-US" dirty="0"/>
              <a:t>Higher Productivity — Automates repetitive and complex workflows</a:t>
            </a:r>
            <a:endParaRPr lang="en-US" altLang="en-US" dirty="0"/>
          </a:p>
          <a:p>
            <a:pPr marL="0" indent="0">
              <a:buNone/>
            </a:pPr>
            <a:r>
              <a:rPr lang="en-US" altLang="en-US" dirty="0"/>
              <a:t>Autonomous Problem Solving — Handles tasks end-to-end</a:t>
            </a:r>
            <a:endParaRPr lang="en-US" altLang="en-US" dirty="0"/>
          </a:p>
          <a:p>
            <a:pPr marL="0" indent="0">
              <a:buNone/>
            </a:pPr>
            <a:r>
              <a:rPr lang="en-US" altLang="en-US" dirty="0"/>
              <a:t>Scalability — Can manage thousands of tasks simultaneously</a:t>
            </a:r>
            <a:endParaRPr lang="en-US" altLang="en-US" dirty="0"/>
          </a:p>
          <a:p>
            <a:pPr marL="0" indent="0">
              <a:buNone/>
            </a:pPr>
            <a:r>
              <a:rPr lang="en-US" altLang="en-US" dirty="0"/>
              <a:t>Personalization — Adapts to user preferences and context</a:t>
            </a:r>
            <a:endParaRPr lang="en-US" altLang="en-US" dirty="0"/>
          </a:p>
          <a:p>
            <a:pPr marL="0" indent="0">
              <a:buNone/>
            </a:pPr>
            <a:r>
              <a:rPr lang="en-US" altLang="en-US" dirty="0"/>
              <a:t>Innovation — Enables new intelligent applications</a:t>
            </a:r>
            <a:endParaRPr lang="en-US" altLang="en-US" dirty="0"/>
          </a:p>
        </p:txBody>
      </p:sp>
      <p:pic>
        <p:nvPicPr>
          <p:cNvPr id="4" name="object 7"/>
          <p:cNvPicPr/>
          <p:nvPr/>
        </p:nvPicPr>
        <p:blipFill>
          <a:blip r:embed="rId1" cstate="print"/>
          <a:stretch>
            <a:fillRect/>
          </a:stretch>
        </p:blipFill>
        <p:spPr>
          <a:xfrm>
            <a:off x="10283484" y="190752"/>
            <a:ext cx="1709928" cy="873172"/>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202690"/>
            <a:ext cx="8922385" cy="4974590"/>
          </a:xfrm>
        </p:spPr>
        <p:txBody>
          <a:bodyPr>
            <a:normAutofit fontScale="90000" lnSpcReduction="20000"/>
          </a:bodyPr>
          <a:lstStyle/>
          <a:p>
            <a:pPr marL="0" indent="0">
              <a:buNone/>
            </a:pPr>
            <a:r>
              <a:rPr lang="en-US" altLang="en-US" dirty="0"/>
              <a:t>Applications of Agentic AI</a:t>
            </a:r>
            <a:endParaRPr lang="en-US" altLang="en-US" dirty="0"/>
          </a:p>
          <a:p>
            <a:pPr marL="0" indent="0">
              <a:buNone/>
            </a:pPr>
            <a:r>
              <a:rPr lang="en-US" altLang="en-US" dirty="0"/>
              <a:t>Major Use Cases</a:t>
            </a:r>
            <a:endParaRPr lang="en-US" altLang="en-US" dirty="0"/>
          </a:p>
          <a:p>
            <a:pPr marL="0" indent="0">
              <a:buNone/>
            </a:pPr>
            <a:endParaRPr lang="en-US" altLang="en-US" dirty="0"/>
          </a:p>
          <a:p>
            <a:pPr marL="0" indent="0">
              <a:buNone/>
            </a:pPr>
            <a:r>
              <a:rPr lang="en-US" altLang="en-US" dirty="0"/>
              <a:t>Software Development — Autonomous coding agents (debug, test, deploy)</a:t>
            </a:r>
            <a:endParaRPr lang="en-US" altLang="en-US" dirty="0"/>
          </a:p>
          <a:p>
            <a:pPr marL="0" indent="0">
              <a:buNone/>
            </a:pPr>
            <a:r>
              <a:rPr lang="en-US" altLang="en-US" dirty="0"/>
              <a:t>Customer Support — Intelligent agents handling full customer journeys</a:t>
            </a:r>
            <a:endParaRPr lang="en-US" altLang="en-US" dirty="0"/>
          </a:p>
          <a:p>
            <a:pPr marL="0" indent="0">
              <a:buNone/>
            </a:pPr>
            <a:r>
              <a:rPr lang="en-US" altLang="en-US" dirty="0"/>
              <a:t>Sales &amp; Marketing — Lead qualification, personalized outreach, campaign management</a:t>
            </a:r>
            <a:endParaRPr lang="en-US" altLang="en-US" dirty="0"/>
          </a:p>
          <a:p>
            <a:pPr marL="0" indent="0">
              <a:buNone/>
            </a:pPr>
            <a:r>
              <a:rPr lang="en-US" altLang="en-US" dirty="0"/>
              <a:t>Research &amp; Knowledge Work — Literature review, data analysis, report generation</a:t>
            </a:r>
            <a:endParaRPr lang="en-US" altLang="en-US" dirty="0"/>
          </a:p>
          <a:p>
            <a:pPr marL="0" indent="0">
              <a:buNone/>
            </a:pPr>
            <a:r>
              <a:rPr lang="en-US" altLang="en-US" dirty="0"/>
              <a:t>Enterprise Automation — HR, Finance, Operations workflows</a:t>
            </a:r>
            <a:endParaRPr lang="en-US" altLang="en-US" dirty="0"/>
          </a:p>
          <a:p>
            <a:pPr marL="0" indent="0">
              <a:buNone/>
            </a:pPr>
            <a:r>
              <a:rPr lang="en-US" altLang="en-US" dirty="0"/>
              <a:t>Personal Assistants — Travel planning, scheduling, email management</a:t>
            </a:r>
            <a:endParaRPr lang="en-US" altLang="en-US" dirty="0"/>
          </a:p>
        </p:txBody>
      </p:sp>
      <p:pic>
        <p:nvPicPr>
          <p:cNvPr id="4" name="object 7"/>
          <p:cNvPicPr/>
          <p:nvPr/>
        </p:nvPicPr>
        <p:blipFill>
          <a:blip r:embed="rId1" cstate="print"/>
          <a:stretch>
            <a:fillRect/>
          </a:stretch>
        </p:blipFill>
        <p:spPr>
          <a:xfrm>
            <a:off x="10283484" y="190752"/>
            <a:ext cx="1709928" cy="873172"/>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3511</Words>
  <Application>WPS Presentation</Application>
  <PresentationFormat>Widescreen</PresentationFormat>
  <Paragraphs>112</Paragraphs>
  <Slides>14</Slides>
  <Notes>0</Notes>
  <HiddenSlides>0</HiddenSlides>
  <MMClips>0</MMClips>
  <ScaleCrop>false</ScaleCrop>
  <HeadingPairs>
    <vt:vector size="6" baseType="variant">
      <vt:variant>
        <vt:lpstr>已用的字体</vt:lpstr>
      </vt:variant>
      <vt:variant>
        <vt:i4>11</vt:i4>
      </vt:variant>
      <vt:variant>
        <vt:lpstr>主题</vt:lpstr>
      </vt:variant>
      <vt:variant>
        <vt:i4>1</vt:i4>
      </vt:variant>
      <vt:variant>
        <vt:lpstr>幻灯片标题</vt:lpstr>
      </vt:variant>
      <vt:variant>
        <vt:i4>14</vt:i4>
      </vt:variant>
    </vt:vector>
  </HeadingPairs>
  <TitlesOfParts>
    <vt:vector size="26" baseType="lpstr">
      <vt:lpstr>Arial</vt:lpstr>
      <vt:lpstr>SimSun</vt:lpstr>
      <vt:lpstr>Wingdings</vt:lpstr>
      <vt:lpstr>Times New Roman</vt:lpstr>
      <vt:lpstr>Cambria</vt:lpstr>
      <vt:lpstr>Arial</vt:lpstr>
      <vt:lpstr>Brush Script MT</vt:lpstr>
      <vt:lpstr>Calibri</vt:lpstr>
      <vt:lpstr>Microsoft YaHei</vt:lpstr>
      <vt:lpstr>Arial Unicode MS</vt:lpstr>
      <vt:lpstr>Calibri Light</vt:lpstr>
      <vt:lpstr>Office Theme</vt:lpstr>
      <vt:lpstr>     SNS COLLEGE OF TECHNOLOGY Coimbatore-35 An Autonomous Institution  </vt:lpstr>
      <vt:lpstr>Recap</vt:lpstr>
      <vt:lpstr>Topics Included</vt:lpstr>
      <vt:lpstr>Problem Statement</vt:lpstr>
      <vt:lpstr>Empathize </vt:lpstr>
      <vt:lpstr>Define </vt:lpstr>
      <vt:lpstr>PowerPoint 演示文稿</vt:lpstr>
      <vt:lpstr>PowerPoint 演示文稿</vt:lpstr>
      <vt:lpstr>PowerPoint 演示文稿</vt:lpstr>
      <vt:lpstr>PowerPoint 演示文稿</vt:lpstr>
      <vt:lpstr>Mind Map</vt:lpstr>
      <vt:lpstr>Conclusion</vt:lpstr>
      <vt:lpstr>Riddle</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Catherine Pradeep</dc:creator>
  <cp:lastModifiedBy>THILAGARANI. P SNS</cp:lastModifiedBy>
  <cp:revision>32</cp:revision>
  <dcterms:created xsi:type="dcterms:W3CDTF">2026-02-18T03:50:00Z</dcterms:created>
  <dcterms:modified xsi:type="dcterms:W3CDTF">2026-05-20T07:46:19Z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5002413DF61D44149B723AAFEAD8668C_12</vt:lpwstr>
  </property>
  <property fmtid="{D5CDD505-2E9C-101B-9397-08002B2CF9AE}" pid="3" name="KSOProductBuildVer">
    <vt:lpwstr>1033-12.1.0.26372</vt:lpwstr>
  </property>
</Properties>
</file>