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sldIdLst>
    <p:sldId id="266" r:id="rId3"/>
    <p:sldId id="267" r:id="rId4"/>
    <p:sldId id="268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93" r:id="rId13"/>
    <p:sldId id="290" r:id="rId14"/>
    <p:sldId id="291" r:id="rId15"/>
    <p:sldId id="29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627"/>
    <p:restoredTop sz="94206"/>
  </p:normalViewPr>
  <p:slideViewPr>
    <p:cSldViewPr snapToGrid="0">
      <p:cViewPr varScale="1">
        <p:scale>
          <a:sx n="68" d="100"/>
          <a:sy n="68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9033" y="320221"/>
            <a:ext cx="8400049" cy="1325443"/>
          </a:xfrm>
        </p:spPr>
        <p:txBody>
          <a:bodyPr>
            <a:normAutofit fontScale="90000"/>
          </a:bodyPr>
          <a:lstStyle/>
          <a:p>
            <a:pPr defTabSz="914400">
              <a:spcBef>
                <a:spcPts val="0"/>
              </a:spcBef>
              <a:defRPr/>
            </a:pPr>
            <a:b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b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b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b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b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  <a:t>SNS COLLEGE OF TECHNOLOGY</a:t>
            </a:r>
            <a:br>
              <a:rPr lang="en-US" sz="11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</a:br>
            <a:r>
              <a:rPr lang="en-US" sz="16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  <a:t>Coimbatore-35</a:t>
            </a:r>
            <a:br>
              <a:rPr lang="en-US" sz="11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</a:br>
            <a:r>
              <a:rPr lang="en-US" sz="16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  <a:t>An Autonomous Institution</a:t>
            </a:r>
            <a:br>
              <a:rPr lang="en-US" sz="11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</a:br>
            <a:br>
              <a:rPr lang="en-US" sz="16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6495" y="1663065"/>
            <a:ext cx="8961755" cy="342900"/>
          </a:xfrm>
        </p:spPr>
        <p:txBody>
          <a:bodyPr>
            <a:normAutofit fontScale="72500"/>
          </a:bodyPr>
          <a:lstStyle/>
          <a:p>
            <a:r>
              <a:rPr lang="en-US" b="1" dirty="0"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  <a:t>Department Of ECE</a:t>
            </a:r>
            <a:endParaRPr lang="en-US" b="1" dirty="0">
              <a:latin typeface="Times New Roman" panose="02020603050405020304" pitchFamily="18" charset="0"/>
              <a:ea typeface="Cambria" panose="02040503050406030204"/>
              <a:cs typeface="Times New Roman" panose="02020603050405020304" pitchFamily="18" charset="0"/>
              <a:sym typeface="Cambria" panose="02040503050406030204"/>
            </a:endParaRP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019B-E70F-4FF5-87A8-26CF74CED4A6}" type="slidenum">
              <a:rPr lang="en-IN" smtClean="0">
                <a:latin typeface="Times New Roman" panose="02020603050405020304" pitchFamily="18" charset="0"/>
                <a:cs typeface="Times New Roman" panose="02020603050405020304" pitchFamily="18" charset="0"/>
              </a:rPr>
            </a:fld>
            <a:endParaRPr lang="en-I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ubtitle 2"/>
          <p:cNvSpPr txBox="1"/>
          <p:nvPr/>
        </p:nvSpPr>
        <p:spPr>
          <a:xfrm>
            <a:off x="1248266" y="2980894"/>
            <a:ext cx="10105534" cy="728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UNIT-5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/>
              <a:t>EXPLAINABLE AI AND APPLICATIONS</a:t>
            </a:r>
            <a:r>
              <a:rPr lang="en-IN" b="1" dirty="0"/>
              <a:t> 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ubtitle 2"/>
          <p:cNvSpPr txBox="1"/>
          <p:nvPr/>
        </p:nvSpPr>
        <p:spPr>
          <a:xfrm>
            <a:off x="2305553" y="3668233"/>
            <a:ext cx="9144000" cy="728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2"/>
          <p:cNvSpPr txBox="1"/>
          <p:nvPr/>
        </p:nvSpPr>
        <p:spPr>
          <a:xfrm>
            <a:off x="1580443" y="2365704"/>
            <a:ext cx="9144000" cy="728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6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23ECE604 - GEN AI</a:t>
            </a:r>
            <a:endParaRPr lang="en-IN" sz="266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3860" y="5033010"/>
            <a:ext cx="44284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C.PARKAVI AP/AIML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896360" y="4171315"/>
            <a:ext cx="5706110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TOPIC-</a:t>
            </a:r>
            <a:r>
              <a:rPr lang="en-US" dirty="0"/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Autonomous Design Assistance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063625"/>
            <a:ext cx="9095740" cy="51136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Applications of Autonomous Design Assistance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Major Use Cases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UI/UX Design — Automatic wireframing and prototyping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Graphic Design — Logos, posters, social media content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Product Design — 3D concept generation and visualization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Fashion Design — Apparel and pattern creation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Interior Design — Room layouts and visualization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Marketing &amp; Advertising — Campaign assets and variations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Mind Map</a:t>
            </a:r>
            <a:endParaRPr 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  <p:sp>
        <p:nvSpPr>
          <p:cNvPr id="8" name="Content Placeholder 7"/>
          <p:cNvSpPr/>
          <p:nvPr>
            <p:ph idx="1"/>
          </p:nvPr>
        </p:nvSpPr>
        <p:spPr/>
        <p:txBody>
          <a:bodyPr/>
          <a:p>
            <a:r>
              <a:rPr lang="en-US" altLang="en-US"/>
              <a:t>Autonomous Design Assistance</a:t>
            </a:r>
            <a:endParaRPr lang="en-US" altLang="en-US"/>
          </a:p>
          <a:p>
            <a:r>
              <a:rPr lang="en-US" altLang="en-US"/>
              <a:t>├── Requirement Understanding</a:t>
            </a:r>
            <a:endParaRPr lang="en-US" altLang="en-US"/>
          </a:p>
          <a:p>
            <a:r>
              <a:rPr lang="en-US" altLang="en-US"/>
              <a:t>├── Generative Design Creation</a:t>
            </a:r>
            <a:endParaRPr lang="en-US" altLang="en-US"/>
          </a:p>
          <a:p>
            <a:r>
              <a:rPr lang="en-US" altLang="en-US"/>
              <a:t>├── Iterative Refinement &amp; Feedback</a:t>
            </a:r>
            <a:endParaRPr lang="en-US" altLang="en-US"/>
          </a:p>
          <a:p>
            <a:r>
              <a:rPr lang="en-US" altLang="en-US"/>
              <a:t>├── Multimodal Output (2D, 3D, UI)</a:t>
            </a:r>
            <a:endParaRPr lang="en-US" altLang="en-US"/>
          </a:p>
          <a:p>
            <a:r>
              <a:rPr lang="en-US" altLang="en-US"/>
              <a:t>├── Industry Applications (UI, Graphic, Fashion, Product)</a:t>
            </a:r>
            <a:endParaRPr lang="en-US" altLang="en-US"/>
          </a:p>
          <a:p>
            <a:r>
              <a:rPr lang="en-US" altLang="en-US"/>
              <a:t>└── Goal: AI as an Intelligent Creative Partner</a:t>
            </a:r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en-US" dirty="0"/>
              <a:t>Autonomous Design Assistance is transforming the creative industry by turning AI from a simple generation tool into a true design collaborator. It empowers designers with superhuman speed and creativity while making high-quality design accessible to everyone.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Riddle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 listen to your idea, then create without pause,</a:t>
            </a:r>
            <a:endParaRPr lang="en-US" altLang="en-US" dirty="0"/>
          </a:p>
          <a:p>
            <a:r>
              <a:rPr lang="en-US" altLang="en-US" dirty="0"/>
              <a:t>I generate, refine, and suggest without human flaws.</a:t>
            </a:r>
            <a:endParaRPr lang="en-US" altLang="en-US" dirty="0"/>
          </a:p>
          <a:p>
            <a:r>
              <a:rPr lang="en-US" altLang="en-US" dirty="0"/>
              <a:t>From logos to layouts, I work day and night,</a:t>
            </a:r>
            <a:endParaRPr lang="en-US" altLang="en-US" dirty="0"/>
          </a:p>
          <a:p>
            <a:r>
              <a:rPr lang="en-US" altLang="en-US" dirty="0"/>
              <a:t>Turning vague thoughts into visual delight.</a:t>
            </a:r>
            <a:endParaRPr lang="en-US" altLang="en-US" dirty="0"/>
          </a:p>
          <a:p>
            <a:r>
              <a:rPr lang="en-US" altLang="en-US" dirty="0"/>
              <a:t>What am I?</a:t>
            </a:r>
            <a:endParaRPr lang="en-US" altLang="en-US" dirty="0"/>
          </a:p>
          <a:p>
            <a:r>
              <a:rPr lang="en-US" altLang="en-US" dirty="0"/>
              <a:t>Answer: Autonomous Design Assistance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8000" dirty="0">
              <a:latin typeface="Brush Script MT" panose="03060802040406070304" pitchFamily="66" charset="-122"/>
              <a:ea typeface="Brush Script MT" panose="03060802040406070304" pitchFamily="66" charset="-122"/>
              <a:cs typeface="Brush Script MT" panose="03060802040406070304" pitchFamily="66" charset="-122"/>
            </a:endParaRPr>
          </a:p>
          <a:p>
            <a:pPr marL="0" indent="0" algn="ctr">
              <a:buNone/>
            </a:pPr>
            <a:r>
              <a:rPr lang="en-US" sz="8000" dirty="0"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THANK YOU</a:t>
            </a:r>
            <a:endParaRPr lang="en-US" sz="8000" dirty="0">
              <a:latin typeface="Brush Script MT" panose="03060802040406070304" pitchFamily="66" charset="-122"/>
              <a:ea typeface="Brush Script MT" panose="03060802040406070304" pitchFamily="66" charset="-122"/>
              <a:cs typeface="Brush Script MT" panose="03060802040406070304" pitchFamily="66" charset="-122"/>
            </a:endParaRPr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r>
              <a:rPr lang="en-US" altLang="en-US" dirty="0"/>
              <a:t>Application of Agentic AI</a:t>
            </a:r>
            <a:endParaRPr lang="en-US" altLang="en-US" dirty="0"/>
          </a:p>
          <a:p>
            <a:r>
              <a:rPr lang="en-US" altLang="en-US" dirty="0"/>
              <a:t>Autonomous AI agents that can plan, use tools, and execute complex tasks</a:t>
            </a:r>
            <a:endParaRPr lang="en-US" altLang="en-US" dirty="0"/>
          </a:p>
          <a:p>
            <a:r>
              <a:rPr lang="en-US" altLang="en-US" dirty="0"/>
              <a:t>Enables proactive problem-solving and workflow automation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Included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Introduction to Autonomous Design Assistance</a:t>
            </a:r>
            <a:endParaRPr lang="en-US" altLang="en-US" dirty="0"/>
          </a:p>
          <a:p>
            <a:r>
              <a:rPr lang="en-US" altLang="en-US" dirty="0"/>
              <a:t>Problem Statement &amp; Challenges</a:t>
            </a:r>
            <a:endParaRPr lang="en-US" altLang="en-US" dirty="0"/>
          </a:p>
          <a:p>
            <a:r>
              <a:rPr lang="en-US" altLang="en-US" dirty="0"/>
              <a:t>Empathize – Why It Matters</a:t>
            </a:r>
            <a:endParaRPr lang="en-US" altLang="en-US" dirty="0"/>
          </a:p>
          <a:p>
            <a:r>
              <a:rPr lang="en-US" altLang="en-US" dirty="0"/>
              <a:t>Define – Core Concepts</a:t>
            </a:r>
            <a:endParaRPr lang="en-US" altLang="en-US" dirty="0"/>
          </a:p>
          <a:p>
            <a:r>
              <a:rPr lang="en-US" altLang="en-US" dirty="0"/>
              <a:t>How Autonomous Design Works</a:t>
            </a:r>
            <a:endParaRPr lang="en-US" altLang="en-US" dirty="0"/>
          </a:p>
          <a:p>
            <a:r>
              <a:rPr lang="en-US" altLang="en-US" dirty="0"/>
              <a:t>Key Tools &amp; Technologies</a:t>
            </a:r>
            <a:endParaRPr lang="en-US" altLang="en-US" dirty="0"/>
          </a:p>
          <a:p>
            <a:r>
              <a:rPr lang="en-US" altLang="en-US" dirty="0"/>
              <a:t>Real-World Applications</a:t>
            </a:r>
            <a:endParaRPr lang="en-US" altLang="en-US" dirty="0"/>
          </a:p>
          <a:p>
            <a:r>
              <a:rPr lang="en-US" altLang="en-US" dirty="0"/>
              <a:t>Benefits &amp; Limitations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241155" cy="4351655"/>
          </a:xfrm>
        </p:spPr>
        <p:txBody>
          <a:bodyPr>
            <a:normAutofit lnSpcReduction="20000"/>
          </a:bodyPr>
          <a:lstStyle/>
          <a:p>
            <a:r>
              <a:rPr lang="en-US" altLang="en-US" dirty="0"/>
              <a:t>Traditional design processes are:</a:t>
            </a:r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Time-consuming and manual</a:t>
            </a:r>
            <a:endParaRPr lang="en-US" altLang="en-US" dirty="0"/>
          </a:p>
          <a:p>
            <a:r>
              <a:rPr lang="en-US" altLang="en-US" dirty="0"/>
              <a:t>Require high expertise and multiple iterations</a:t>
            </a:r>
            <a:endParaRPr lang="en-US" altLang="en-US" dirty="0"/>
          </a:p>
          <a:p>
            <a:r>
              <a:rPr lang="en-US" altLang="en-US" dirty="0"/>
              <a:t>Limited by human creativity and speed</a:t>
            </a:r>
            <a:endParaRPr lang="en-US" altLang="en-US" dirty="0"/>
          </a:p>
          <a:p>
            <a:r>
              <a:rPr lang="en-US" altLang="en-US" dirty="0"/>
              <a:t>Difficult to scale for personalized or large-volume designs</a:t>
            </a:r>
            <a:endParaRPr lang="en-US" altLang="en-US" dirty="0"/>
          </a:p>
          <a:p>
            <a:r>
              <a:rPr lang="en-US" altLang="en-US" dirty="0"/>
              <a:t>Slow to adapt to new trends and requirements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Empathize</a:t>
            </a:r>
            <a:br>
              <a:rPr lang="en-IN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20000"/>
          </a:bodyPr>
          <a:lstStyle/>
          <a:p>
            <a:r>
              <a:rPr lang="en-US" altLang="en-US" dirty="0"/>
              <a:t>Empathize</a:t>
            </a:r>
            <a:endParaRPr lang="en-US" altLang="en-US" dirty="0"/>
          </a:p>
          <a:p>
            <a:r>
              <a:rPr lang="en-US" altLang="en-US" dirty="0"/>
              <a:t>Autonomous Design Assistance enables:</a:t>
            </a:r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Rapid generation and iteration of design concepts</a:t>
            </a:r>
            <a:endParaRPr lang="en-US" altLang="en-US" dirty="0"/>
          </a:p>
          <a:p>
            <a:r>
              <a:rPr lang="en-US" altLang="en-US" dirty="0"/>
              <a:t>Democratization of design for non-experts</a:t>
            </a:r>
            <a:endParaRPr lang="en-US" altLang="en-US" dirty="0"/>
          </a:p>
          <a:p>
            <a:r>
              <a:rPr lang="en-US" altLang="en-US" dirty="0"/>
              <a:t>Highly personalized and creative outputs</a:t>
            </a:r>
            <a:endParaRPr lang="en-US" altLang="en-US" dirty="0"/>
          </a:p>
          <a:p>
            <a:r>
              <a:rPr lang="en-US" altLang="en-US" dirty="0"/>
              <a:t>24/7 creative support for designers and businesses</a:t>
            </a:r>
            <a:endParaRPr lang="en-US" altLang="en-US" dirty="0"/>
          </a:p>
          <a:p>
            <a:r>
              <a:rPr lang="en-US" altLang="en-US" dirty="0"/>
              <a:t>Significant reduction in design time and cost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Define</a:t>
            </a:r>
            <a:br>
              <a:rPr lang="en-IN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241155" cy="4351655"/>
          </a:xfrm>
        </p:spPr>
        <p:txBody>
          <a:bodyPr>
            <a:normAutofit/>
          </a:bodyPr>
          <a:lstStyle/>
          <a:p>
            <a:r>
              <a:rPr lang="en-US" altLang="en-US" dirty="0"/>
              <a:t>Autonomous Design Assistance refers to the use of Generative AI and Agentic systems that can independently understand design requirements, generate creative concepts, iterate based on feedback, and produce professional-quality designs with minimal human intervention.</a:t>
            </a:r>
            <a:endParaRPr lang="en-US" altLang="en-US" dirty="0"/>
          </a:p>
          <a:p>
            <a:r>
              <a:rPr lang="en-US" altLang="en-US" dirty="0"/>
              <a:t>It combines LLMs, diffusion models, and autonomous agents to act as an intelligent design collaborator.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956310"/>
            <a:ext cx="10357485" cy="52209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Core Workflow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User provides brief / goal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AI Agent analyzes requirements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Generates multiple design concepts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Refines based on feedback (iterative loop)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Produces final assets (images, layouts, 3D, UI, etc.)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Suggests variations and improvements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063625"/>
            <a:ext cx="9444990" cy="51136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Key Technologies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Image Generation Models — Nano Banana, Flux, DALL·E, Midjourney, Stable Diffusion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Multimodal LLMs — Gemini, GPT-4o, Claude 3.5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Agentic Frameworks — CrewAI, LangGraph, AutoGen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Design-specific Tools — Uizard, Galileo AI, Visily, Adobe Firefly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Iterative Refinement — Chain-of-Thought + Self-Reflection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202690"/>
            <a:ext cx="8922385" cy="49745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REAL-WORLD ADVANTAGE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Speed — Designs created in minutes instead of days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Creativity — Explores thousands of ideas quickly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Accessibility — Enables non-designers to create professional work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Consistency — Maintains brand guidelines across outputs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Innovation — Discovers novel design patterns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3492</Words>
  <Application>WPS Presentation</Application>
  <PresentationFormat>Widescreen</PresentationFormat>
  <Paragraphs>118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6" baseType="lpstr">
      <vt:lpstr>Arial</vt:lpstr>
      <vt:lpstr>SimSun</vt:lpstr>
      <vt:lpstr>Wingdings</vt:lpstr>
      <vt:lpstr>Times New Roman</vt:lpstr>
      <vt:lpstr>Cambria</vt:lpstr>
      <vt:lpstr>Arial</vt:lpstr>
      <vt:lpstr>Brush Script MT</vt:lpstr>
      <vt:lpstr>Calibri</vt:lpstr>
      <vt:lpstr>Microsoft YaHei</vt:lpstr>
      <vt:lpstr>Arial Unicode MS</vt:lpstr>
      <vt:lpstr>Calibri Light</vt:lpstr>
      <vt:lpstr>Office Theme</vt:lpstr>
      <vt:lpstr>     SNS COLLEGE OF TECHNOLOGY Coimbatore-35 An Autonomous Institution  </vt:lpstr>
      <vt:lpstr>Recap</vt:lpstr>
      <vt:lpstr>Topics Included</vt:lpstr>
      <vt:lpstr>Problem Statement</vt:lpstr>
      <vt:lpstr>Empathize </vt:lpstr>
      <vt:lpstr>Define </vt:lpstr>
      <vt:lpstr>PowerPoint 演示文稿</vt:lpstr>
      <vt:lpstr>PowerPoint 演示文稿</vt:lpstr>
      <vt:lpstr>PowerPoint 演示文稿</vt:lpstr>
      <vt:lpstr>PowerPoint 演示文稿</vt:lpstr>
      <vt:lpstr>Mind Map</vt:lpstr>
      <vt:lpstr>Conclusion</vt:lpstr>
      <vt:lpstr>Riddle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Catherine Pradeep</dc:creator>
  <cp:lastModifiedBy>THILAGARANI. P SNS</cp:lastModifiedBy>
  <cp:revision>34</cp:revision>
  <dcterms:created xsi:type="dcterms:W3CDTF">2026-02-18T03:50:00Z</dcterms:created>
  <dcterms:modified xsi:type="dcterms:W3CDTF">2026-05-20T07:52:41Z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5002413DF61D44149B723AAFEAD8668C_12</vt:lpwstr>
  </property>
  <property fmtid="{D5CDD505-2E9C-101B-9397-08002B2CF9AE}" pid="3" name="KSOProductBuildVer">
    <vt:lpwstr>1033-12.1.0.26372</vt:lpwstr>
  </property>
</Properties>
</file>